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58" r:id="rId1"/>
  </p:sldMasterIdLst>
  <p:notesMasterIdLst>
    <p:notesMasterId r:id="rId19"/>
  </p:notesMasterIdLst>
  <p:sldIdLst>
    <p:sldId id="257" r:id="rId2"/>
    <p:sldId id="293" r:id="rId3"/>
    <p:sldId id="275" r:id="rId4"/>
    <p:sldId id="285" r:id="rId5"/>
    <p:sldId id="286" r:id="rId6"/>
    <p:sldId id="304" r:id="rId7"/>
    <p:sldId id="288" r:id="rId8"/>
    <p:sldId id="289" r:id="rId9"/>
    <p:sldId id="290" r:id="rId10"/>
    <p:sldId id="301" r:id="rId11"/>
    <p:sldId id="302" r:id="rId12"/>
    <p:sldId id="291" r:id="rId13"/>
    <p:sldId id="300" r:id="rId14"/>
    <p:sldId id="295" r:id="rId15"/>
    <p:sldId id="296" r:id="rId16"/>
    <p:sldId id="258" r:id="rId17"/>
    <p:sldId id="29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4E8D"/>
    <a:srgbClr val="FFFFFF"/>
    <a:srgbClr val="000099"/>
    <a:srgbClr val="76D6FF"/>
    <a:srgbClr val="FF40FF"/>
    <a:srgbClr val="F2F2F2"/>
    <a:srgbClr val="00FA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97" autoAdjust="0"/>
    <p:restoredTop sz="93447" autoAdjust="0"/>
  </p:normalViewPr>
  <p:slideViewPr>
    <p:cSldViewPr>
      <p:cViewPr>
        <p:scale>
          <a:sx n="127" d="100"/>
          <a:sy n="127" d="100"/>
        </p:scale>
        <p:origin x="144" y="40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7:43:45.4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0 193 24575,'28'61'0,"-5"-2"0,15 4 0,-20-20 0,9 2 0,-16-29 0,-2-1 0,2-6 0,-6 2 0,-2-4 0,-3 3 0,0 1 0,0-1 0,0 1 0,0-4 0,0 3 0,-4-41 0,3 11 0,-7-37 0,7 24 0,-7 2 0,7 5 0,-3 0 0,4 8 0,0-1 0,-3 11 0,2-3 0,-2-2 0,-1 4 0,3-8 0,-5 9 0,5-3 0,-2 0 0,0 6 0,-1-13 0,-1 9 0,-1-7 0,2 6 0,0 3 0,-2 0 0,5-3 0,-6-2 0,3 1 0,-4-7 0,4 9 0,0-5 0,1 7 0,2 0 0,-5-3 0,5 2 0,-5-2 0,2-4 0,0 5 0,0-5 0,4 7 0,18 27 0,-6-5 0,15 29 0,-13-12 0,4 6 0,-8-6 0,3-5 0,-4-2 0,-2-12 0,-2 6 0,-2-7 0,-3 4 0,0-1 0,0 6 0,0 0 0,0 5 0,0-5 0,0 4 0,0-8 0,0 3 0,0-4 0,0-4 0,0-1 0,0-4 0,0 3 0,3-2 0,1 6 0,4-2 0,0 4 0,0-1 0,3 1 0,-2 4 0,6-3 0,-6 4 0,2-9 0,-3-2 0,-1-2 0,0-1 0,-3 0 0,5 7 0,-3-2 0,8 12 0,-1-7 0,4 7 0,-1-7 0,1 8 0,-1-5 0,-4 1 0,-1-6 0,-7-4 0,-1-4 0,1 0 0,-4 3 0,7-2 0,-7 3 0,7-4 0,-6 3 0,2-2 0,0 2 0,1 0 0,3-2 0,-1 2 0,2 1 0,-1 1 0,5 4 0,0-1 0,0 1 0,0 0 0,-5-4 0,1-1 0,-1-4 0,0-3 0,0 2 0,-3 1 0,2 5 0,-5 3 0,6 1 0,-3 0 0,1-1 0,2 1 0,-6 0 0,2-4 0,-3-1 0,3-4 0,-2 3 0,2-2 0,0 2 0,-2 0 0,5-2 0,-5 2 0,5-3 0,-2 0 0,3 4 0,-3-3 0,3-1 0,-4 2 0,4-5 0,0 6 0,4 12 0,-2-2 0,3 13 0,-4-12 0,0-1 0,0-4 0,0 0 0,0-4 0,-4-1 0,-1-4 0,3 0 0,1-3 0,8-20 0,-3 0 0,0-17 0,-3 7 0,-1 4 0,0-3 0,1 4 0,-1-5 0,1 4 0,-1-2 0,0 7 0,-3-8 0,2 3 0,-2 1 0,3-4 0,-3 8 0,2-8 0,-6 8 0,6 1 0,-6 4 0,2 5 0,0-3 0,-2 2 0,2-5 0,0 4 0,1-5 0,0 2 0,3-4 0,-2 0 0,2 0 0,1 0 0,0 0 0,0 0 0,0 1 0,0-1 0,3 0 0,-2 0 0,2 4 0,-4 1 0,1 0 0,-1 6 0,1-5 0,2 6 0,-3 0 0,4-3 0,-5 3 0,2-3 0,-1 0 0,0 0 0,2 3 0,-1 1 0,5 3 0,-5 0 0,2-9 0,6-6 0,3-9 0,25-4 0,-13 8 0,22 3 0,-19 7 0,10 1 0,-12 3 0,-1 2 0,-5 4 0,-4 0 0,-6 0 0,-1 0 0,-7 0 0,3 3 0,-4 1 0,0 6 0,-3-2 0,-1 3 0,-3-1 0,-10-5 0,1 1 0,-11-18 0,-1-3 0,2-11 0,-2 3 0,3-13 0,6 16 0,0-12 0,7 20 0,-2 1 0,7 4 0,-4-4 0,4 3 0,0-2 0,6 0 0,-1 6 0,8-2 0,-1 9 0,-1 9 0,6 12 0,-3 8 0,5 6 0,-5-1 0,4 1 0,-8-6 0,3-1 0,-4-9 0,-5-6 0,0-5 0,-4-4 0,0 4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7:47:49.4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1 116 24575,'38'0'0,"7"0"0,-27 0 0,8 0 0,-14 0 0,-2 0 0,-3 0 0,2 0 0,2 0 0,-1 0 0,0 0 0,4 0 0,-6 0 0,10-4 0,-10 3 0,2-2 0,0 0 0,-3 2 0,6-2 0,-6 0 0,3 2 0,1-6 0,5 7 0,0-7 0,4 6 0,-9-3 0,0 1 0,-4 2 0,3-2 0,0 3 0,-2-2 0,3 1 0,7-6 0,3 6 0,9-7 0,0 3 0,-3-4 0,-2 4 0,-5-2 0,-5 6 0,-3-2 0,-2 3 0,-3-3 0,3 2 0,1-2 0,-1 3 0,4 0 0,-3 0 0,1 0 0,2 0 0,-6 0 0,2 0 0,0 0 0,-2 0 0,5 0 0,-6 0 0,2 0 0,9-3 0,-5 2 0,10-2 0,-3 3 0,-4 0 0,4-3 0,-9 2 0,3-3 0,-6 4 0,3 0 0,-4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7:47:51.6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346 0 24575,'-35'0'0,"6"0"0,13 0 0,1 0 0,7 0 0,-2 0 0,0 0 0,-1 0 0,-4 0 0,0 0 0,0 4 0,-1 0 0,1 0 0,3-1 0,2-3 0,3 0 0,-3 3 0,2-2 0,-5 2 0,6 0 0,-2-2 0,-2 6 0,3-7 0,-3 7 0,4-3 0,0 6 0,-1 6 0,4 5 0,0-7 0,4-3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5T10:13:03.04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5T10:13:06.22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4T08:02:45.9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1642 746 24575,'-5'-31'0,"-4"-1"0,8 6 0,-8 3 0,7-14 0,-2 15 0,4-5 0,-5 5 0,4 1 0,-4 5 0,5 2 0,0 4 0,0 0 0,0 1 0,0 0 0,-5-11 0,4-3 0,-10-12 0,4-6 0,1-3 0,-5-6 0,4 0 0,0 7 0,1 1 0,1 14 0,4 6 0,-4 7 0,5 5 0,-4 5 0,-5-4 0,-1 25 0,-3-12 0,3 23 0,0-1 0,-1-3 0,1 2 0,4-5 0,-2-10 0,6 5 0,-2-5 0,4-1 0,0 1 0,0-1 0,0 0 0,0 0 0,0 0 0,0 0 0,0 1 0,0-1 0,0 1 0,0-1 0,0 1 0,0-1 0,0 1 0,0 4 0,0-3 0,0 4 0,0-6 0,0 1 0,0-1 0,17-21 0,-9 12 0,14-18 0,-12 18 0,-1 0 0,1-4 0,-1 3 0,0-7 0,-4 24 0,-1-6 0,-4 19 0,0-13 0,0 3 0,0 2 0,0-5 0,0 3 0,-5-9 0,4-1 0,-7 1 0,2-1 0,-3 1 0,-1-5 0,1 3 0,-1-2 0,0-1 0,-4 4 0,3-4 0,-4 1 0,5 2 0,1-7 0,0 3 0,0 0 0,0-3 0,-1 3 0,-4-4 0,-2 0 0,-5 0 0,-16-5 0,12 4 0,-11-4 0,15 0 0,4 4 0,3-8 0,4 8 0,1-3 0,-1 0 0,1 3 0,-1-3 0,1 0 0,-6 3 0,-1-8 0,-5 3 0,5 0 0,-10-4 0,8 9 0,-9-9 0,6 8 0,0-7 0,0 8 0,0-9 0,-1 9 0,1-4 0,0 1 0,0-2 0,0 0 0,5 1 0,-4 0 0,9 4 0,-9-4 0,4 1 0,-5 3 0,0-4 0,0 5 0,0 0 0,0-5 0,-7 4 0,6-4 0,-5 5 0,6 0 0,-1 0 0,1 0 0,5 0 0,1 0 0,6 0 0,-1 0 0,1 0 0,0 0 0,0 4 0,-1 7 0,-10 14 0,7-2 0,-7 8 0,10-16 0,0 5 0,4-9 0,-3 3 0,8-4 0,-3-1 0,4 0 0,0 0 0,0 6 0,5 0 0,14 21 0,14-2 0,8 11 0,11-5 0,-13-8 0,13 7 0,-9-19 0,9 5 0,-2-13 0,0 1 0,-6-6 0,4-1 0,3-6 0,1 0 0,6 0 0,0-13 0,2-2 0,0-11 0,-2 0 0,0 0 0,-6 0 0,-1 6 0,-9 3 0,-8 5 0,-5 6 0,-8-4 0,-6 9 0,-5-3 0,-1 4 0,-4-8 0,-16-4 0,-8-9 0,-31-4 0,3-7 0,3 10 0,-2-2 0,-31-21 0,30 18 0,0 1 0,-38-11 0,15 4 0,-7 11 0,17-3 0,2 11 0,8-5 0,0 7 0,0 5 0,-1-4 0,8 9 0,-6-3 0,13 5 0,-6 0 0,8 0 0,-1 0 0,0 0 0,1 0 0,5 0 0,-4 0 0,10 0 0,-4 0 0,0 0 0,4 0 0,-4 0 0,11 0 0,-4 0 0,9 0 0,-3 0 0,4 4 0,1-4 0,4 12 0,1-6 0,4 7 0,0 2 0,5 1 0,6 11 0,1-5 0,9 11 0,-9-10 0,4 4 0,-6-11 0,5 3 0,-4-8 0,9 9 0,-9-9 0,8 8 0,3-2 0,7 0 0,5 5 0,1-4 0,-1-1 0,1 5 0,6-9 0,-5 4 0,6-5 0,-1 0 0,-5 0 0,13 0 0,-6-5 0,0-2 0,6-5 0,-13 0 0,5 0 0,-6 0 0,-1 0 0,1 0 0,-7 0 0,5 0 0,-4 0 0,5-5 0,1-2 0,-1-4 0,1-6 0,6 4 0,-4-4 0,-2 5 0,-2 1 0,-10 0 0,4 5 0,-12-3 0,5 8 0,-9-4 0,3 5 0,-4 0 0,-25-16 0,10 12 0,-21-17 0,16 20 0,0-7 0,1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7:43:59.1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7:44:58.971"/>
    </inkml:context>
    <inkml:brush xml:id="br0">
      <inkml:brushProperty name="width" value="0.05" units="cm"/>
      <inkml:brushProperty name="height" value="0.05" units="cm"/>
      <inkml:brushProperty name="color" value="#E08F4D"/>
    </inkml:brush>
  </inkml:definitions>
  <inkml:trace contextRef="#ctx0" brushRef="#br0">1 7 24575,'15'0'0,"2"0"0,4 0 0,4 0 0,-4 0 0,5 0 0,-4 0 0,-2 0 0,-4 0 0,-5 0 0,0 0 0,-3 0 0,-1 0 0,-1 0 0,1 0 0,0 0 0,-1 0 0,1 0 0,3 0 0,2 0 0,4 0 0,0 0 0,0 0 0,-5 0 0,4 0 0,-7 0 0,3 0 0,-4 0 0,0 0 0,0 0 0,-1 0 0,1 0 0,0 0 0,8 0 0,-2 0 0,7 0 0,-4 0 0,0 0 0,0 0 0,-4 0 0,-1 0 0,-4 0 0,0 0 0,0 0 0,0 0 0,-3-3 0,1 2 0,-1-2 0,3 3 0,0 0 0,0 0 0,4 0 0,1 0 0,0 0 0,-1 0 0,-4 0 0,0 0 0,0 0 0,0 0 0,-3 0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7:45:21.644"/>
    </inkml:context>
    <inkml:brush xml:id="br0">
      <inkml:brushProperty name="width" value="0.025" units="cm"/>
      <inkml:brushProperty name="height" value="0.025" units="cm"/>
      <inkml:brushProperty name="color" value="#E08F4D"/>
    </inkml:brush>
  </inkml:definitions>
  <inkml:trace contextRef="#ctx0" brushRef="#br0">1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7:46:34.2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42 525 24575,'-3'-39'0,"-4"-2"0,1-3 0,-3 2 0,4 10 0,-3 6 0,7 7 0,-2 7 0,3 1 0,0 4 0,0 1 0,0-5 0,0 4 0,0-8 0,0 4 0,0-9 0,0 3 0,3-2 0,-2 7 0,6-2 0,-3 6 0,3-7 0,0 7 0,1-2 0,-1 3 0,-1 0 0,5-1 0,-3-2 0,11 1 0,-2-3 0,8 4 0,0 3 0,0-3 0,6 8 0,0-4 0,5 4 0,1 0 0,5 9 0,2 6 0,1 14 0,-6 7 0,-1 3 0,-1 7 0,-2-5 0,-1-1 0,-9-4 0,-4-13 0,-8 2 0,-2-13 0,-4-2 0,0-3 0,-4 0 0,1-3 0,-4-1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7:46:41.03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72 24575,'10'-7'0,"2"-3"0,7 9 0,2-2 0,0 3 0,-5 0 0,2 0 0,-9 0 0,10 0 0,-11 0 0,6 3 0,-6 5 0,3 4 0,-3 3 0,-1 0 0,1 1 0,0-1 0,-4 0 0,3 0 0,-6 1 0,2-1 0,-3-4 0,0 0 0,3-4 0,-2 0 0,2 0 0,-3-1 0,0 1 0,0 0 0,0-1 0,4 9 0,-3 2 0,2 8 0,1 5 0,1 2 0,4 4 0,-4 1 0,4-1 0,-4 1 0,4-1 0,-1-5 0,1 0 0,-4-11 0,2 4 0,-6-7 0,6 2 0,-6-7 0,2 2 0,-3-2 0,0 3 0,0 0 0,0 0 0,0 5 0,0-4 0,0 4 0,0-1 0,0-2 0,0 2 0,0-7 0,0-1 0,4-5 0,-4 1 0,3 0 0,-3-6 0,0-21 0,0-4 0,0-31 0,0 3 0,2 1 0,1-4 0,4-34-236,1 26 1,1 1 235,7-8 0,7-12 0,-4 35 0,2-10 0,-2 14 0,-6 16 0,3 6 471,-8 10-471,2 7 0,-3 1 0,0 3 0,-3 6 0,-2 12 0,-2 14 0,0 6 0,-10 23 0,4-25 0,-15 30 0,7-26 0,-6 10 0,1-7 0,0-7 0,6-9 0,0 2 0,2-13 0,2 4 0,-2-8 0,4-2 0,0-3 0,0 0 0,0 0 0,0 0 0,3 0 0,12-4 0,17 1 0,14-4 0,17 0 0,-5 0 0,26 0 0,-22 4 0,5 1 0,-24 4 0,-15 2 0,-1 1 0,-9 0 0,0 2 0,-4-6 0,0 3 0,-3-1 0,2-2 0,-2 3 0,3-1 0,4-2 0,5 4 0,5-4 0,9-4 0,37 5 0,-10-3 0,37 5 0,-22 0 0,15 6 0,3 2 0,-19 7 0,5-2 0,-34 4 0,7-7 0,-20 5 0,-8-4 0,-12 3 0,-6-4 0,-3 3 0,-11-7 0,-4 8 0,-15-6 0,-3 3 0,-5 1 0,7-4 0,-6 4 0,5-5 0,-4 0 0,-1 0 0,-11 6 0,13-9 0,-31 10 0,29-14 0,-24 4 0,11-10 0,-1 0 0,-21-5 0,24-4 0,-24-23 0,35-5 0,-6-21 0,13-9 0,12-5 0,-4-20-626,10-2 626,6-8 0,0 21-209,6-8 209,0 18 0,0-6 0,0 13 0,0 5 0,4 21 619,4-3-619,9 14 216,0 2-216,7 4 0,2 7 0,0-2 0,9 10 0,-3-3 0,-1 4 0,-1 0 0,-9 0 0,-5 0 0,-2 0 0,-3 0 0,-3 3 0,-4-2 0,-19 1 0,2-5 0,-9-5 0,10-8 0,0-5 0,4-4 0,-1 0 0,1 0 0,3 4 0,1 1 0,4 5 0,0 3 0,0 1 0,0 5 0,0-1 0,0-4 0,0 0 0,0-4 0,0-1 0,4-3 0,4 2 0,8 1 0,1 1 0,12 5 0,-7-1 0,13 6 0,-4 1 0,6 4 0,-1 0 0,6 0 0,-4 0 0,4 0 0,-5 4 0,-1 5 0,-4 5 0,-2-1 0,-5 3 0,0-3 0,-4 3 0,-2-3 0,-4 1 0,1-6 0,-1 3 0,0-3 0,0 3 0,-3-3 0,2 7 0,-2-4 0,0 9 0,3 0 0,-5 11 0,2-5 0,-3 9 0,-1-9 0,-3 10 0,-1-10 0,-4 9 0,0-4 0,0 1 0,0 3 0,-8-4 0,2 1 0,-11 3 0,3-4 0,-4 6 0,0-6 0,1-1 0,0-5 0,0 1 0,0-1 0,1-5 0,-4 1 0,-1-9 0,-4 0 0,0 0 0,-1-3 0,-4 4 0,4-5 0,-10 1 0,10 0 0,-4-4 0,-1 2 0,-11 2 0,8 1 0,-13 2 0,21-3 0,-10 4 0,-1 1 0,-13 6 0,10-5 0,-27 0 0,19-5 0,-11-4 0,-16-1 0,32-5 0,-33 0 0,25 0 0,-7 0 0,2 0 0,7 0 0,5-4 0,7-5 0,7 0 0,9-3 0,5 0 0,5 4 0,3-11 0,4 7 0,-4-13 0,7 0 0,-2-2 0,3-8 0,0 3 0,0-4 0,4-23 0,10 16 0,1-16 0,12 30 0,-5 3 0,3 13 0,-5 5 0,0 4 0,-5 4 0,-3 0 0,2 0 0,-6 0 0,3 0 0,-5 0 0,5 7 0,-3 1 0,7 8 0,-3 3 0,3-2 0,7 8 0,1 2 0,17 15 0,-3-1 0,17 7 0,-1-5 0,9 6 0,-7-9 0,10 8 0,-16-11 0,4 1 0,3 0 0,-25-18 0,1 0 0,-22-13 0,-3 0 0,0 0 0,0-3 0,0-1 0,0-3 0,0 0 0,-1 0 0,1 0 0,0 0 0,4 0 0,-3 3 0,2-2 0,1 2 0,-3-3 0,-1 0 0,-4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7:47:33.20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24575,'3'32'0,"2"-2"0,3-5 0,0-4 0,0-2 0,0-3 0,0-1 0,-4-4 0,-1 0 0,-3-4 0,0 2 0,3 1 0,-2 1 0,5-2 0,-2 5 0,0-2 0,-1 3 0,0-1 0,-2-6 0,3 2 0,-1 0 0,-3-2 0,6 5 0,-5-2 0,2 8 0,1 1 0,-3 5 0,6 0 0,-6 5 0,6-3 0,-6 3 0,7-5 0,-4-4 0,1-2 0,1-3 0,-5-1 0,3 0 0,-1 0 0,-2-3 0,2 2 0,0-6 0,-2 6 0,2-6 0,-3 6 0,0-6 0,0 3 0,0-1 0,0 1 0,0 0 0,0 0 0,0-4 0,0 3 0,0-2 0,0 3 0,0-1 0,0 2 0,0-1 0,0 4 0,0-4 0,0 9 0,0-4 0,0 4 0,0-5 0,0 0 0,-3 0 0,2 1 0,-6-5 0,7 0 0,-4-1 0,4-2 0,-3 3 0,3-1 0,-7 1 0,6 0 0,-2 0 0,-1-1 0,3 2 0,-2-1 0,0 4 0,2-4 0,-6 1 0,6 2 0,-2-2 0,0-1 0,2 3 0,-2-2 0,3 0 0,-3 2 0,2-3 0,-2 5 0,3-5 0,0 4 0,-4-4 0,3 4 0,-2 1 0,-1-1 0,3 4 0,-5-2 0,5 2 0,-6-3 0,6-1 0,-6 0 0,6-3 0,-2 2 0,0-6 0,2 2 0,-2 0 0,0 0 0,2 9 0,-2 0 0,3 6 0,5 22 0,-4-12 0,7 18 0,-7-22 0,3-1 0,-1-9 0,-2-2 0,2-7 0,-3-1 0,0-5 0,0 7 0,0-1 0,0 5 0,0-6 0,0 4 0,0-4 0,0 5 0,0 2 0,0-2 0,0 2 0,0-3 0,0 5 0,0 1 0,0 4 0,0 0 0,0 0 0,0 0 0,0 0 0,0-4 0,0 3 0,0-8 0,0 4 0,0-5 0,0-3 0,0 6 0,0-9 0,0 10 0,0-8 0,0 1 0,0-2 0,0-3 0,0 3 0,0 14 0,0-2 0,0 6 0,4-4 0,0-7 0,1 2 0,1-4 0,-5-4 0,2-1 0,0-3 0,-2 3 0,2-2 0,0 2 0,-2 0 0,5-3 0,-5 7 0,5-6 0,-5 6 0,2-6 0,0 6 0,-2-6 0,2 7 0,-3-8 0,0 4 0,4 0 0,-3-4 0,2 4 0,-3-1 0,0-2 0,0 5 0,0-6 0,3 3 0,-2 0 0,2-2 0,-3 4 0,3-4 0,-3 1 0,3 1 0,-3-3 0,0 6 0,0-6 0,3 3 0,0 0 0,4-3 0,0 0 0,0 2 0,-1-4 0,-2 5 0,5 0 0,-7-3 0,7 3 0,-8 0 0,4-3 0,-4 6 0,5-6 0,-5 3 0,2-1 0,-1-2 0,2 6 0,0-3 0,-1 1 0,-3-2 0,2 1 0,-1-3 0,5 3 0,-5 0 0,5-3 0,-5 3 0,2 0 0,-3-3 0,0 6 0,0-6 0,0 3 0,0-1 0,0-1 0,0 4 0,0-5 0,0 2 0,0 1 0,0-2 0,0 5 0,0-6 0,0 3 0,0-1 0,0-1 0,0 4 0,0-4 0,0 1 0,-9-2 0,4-1 0,-7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7:47:40.0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7:47:44.00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E4E7E-BB81-4487-A6CE-F29E8CA97D48}" type="datetimeFigureOut">
              <a:rPr lang="en-IN" smtClean="0"/>
              <a:pPr/>
              <a:t>15/04/24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CB755-FD02-4A50-92C1-848F696D2B36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4125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CB755-FD02-4A50-92C1-848F696D2B36}" type="slidenum">
              <a:rPr lang="en-IN" smtClean="0"/>
              <a:pPr/>
              <a:t>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9298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 December 2021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7112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 December 2021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7865325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 December 2021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9623318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 December 2021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2716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 December 2021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8986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 December 2021</a:t>
            </a:r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7740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 December 2021</a:t>
            </a:r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4285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 December 2021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1420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 December 2021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004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 December 2021</a:t>
            </a:r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2940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 December 2021</a:t>
            </a:r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7486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18 December 2021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25AC6-8FFC-4A4E-80CE-34B57764A33F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8E01D5-0CF9-B1E2-6BB8-E9AA4F82DBBA}"/>
              </a:ext>
            </a:extLst>
          </p:cNvPr>
          <p:cNvSpPr txBox="1"/>
          <p:nvPr userDrawn="1"/>
        </p:nvSpPr>
        <p:spPr>
          <a:xfrm>
            <a:off x="5015880" y="188640"/>
            <a:ext cx="6566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 SemiConden" panose="020B0502040204020203" pitchFamily="34" charset="0"/>
              </a:rPr>
              <a:t>Indian Institute</a:t>
            </a:r>
            <a:r>
              <a:rPr lang="en-US" sz="1600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 SemiConden" panose="020B0502040204020203" pitchFamily="34" charset="0"/>
              </a:rPr>
              <a:t> of Technology Kharagpur</a:t>
            </a:r>
          </a:p>
          <a:p>
            <a:pPr algn="r"/>
            <a:r>
              <a:rPr lang="en-US" sz="1600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Light Condensed" panose="020B0502040204020203" pitchFamily="34" charset="0"/>
              </a:rPr>
              <a:t>Department of Electrical Engineering | Signal Processing and Machine Learning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343E40-410A-1604-FDBC-DFAAEC06F71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85" y="116632"/>
            <a:ext cx="659131" cy="720000"/>
          </a:xfrm>
          <a:prstGeom prst="rect">
            <a:avLst/>
          </a:prstGeom>
        </p:spPr>
      </p:pic>
      <p:sp>
        <p:nvSpPr>
          <p:cNvPr id="9" name="Chevron 8">
            <a:extLst>
              <a:ext uri="{FF2B5EF4-FFF2-40B4-BE49-F238E27FC236}">
                <a16:creationId xmlns:a16="http://schemas.microsoft.com/office/drawing/2014/main" id="{9B6AEA48-5D72-41C0-10F4-18E115CD89F1}"/>
              </a:ext>
            </a:extLst>
          </p:cNvPr>
          <p:cNvSpPr/>
          <p:nvPr userDrawn="1"/>
        </p:nvSpPr>
        <p:spPr>
          <a:xfrm>
            <a:off x="839416" y="0"/>
            <a:ext cx="648072" cy="836632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C8BCD7FA-618F-A2FC-C31B-9465674EE0F7}"/>
              </a:ext>
            </a:extLst>
          </p:cNvPr>
          <p:cNvSpPr/>
          <p:nvPr userDrawn="1"/>
        </p:nvSpPr>
        <p:spPr>
          <a:xfrm>
            <a:off x="1199456" y="80"/>
            <a:ext cx="648072" cy="836632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EAD5BCDC-6A1D-C9EF-91A0-25DD1E5E036E}"/>
              </a:ext>
            </a:extLst>
          </p:cNvPr>
          <p:cNvSpPr/>
          <p:nvPr userDrawn="1"/>
        </p:nvSpPr>
        <p:spPr>
          <a:xfrm>
            <a:off x="1559496" y="80"/>
            <a:ext cx="648072" cy="836632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5F187AE2-E530-2BD1-21FA-D10F39A21B2A}"/>
              </a:ext>
            </a:extLst>
          </p:cNvPr>
          <p:cNvSpPr/>
          <p:nvPr userDrawn="1"/>
        </p:nvSpPr>
        <p:spPr>
          <a:xfrm flipH="1">
            <a:off x="5231904" y="80"/>
            <a:ext cx="648072" cy="836632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4D7FBF14-F7E2-7E76-6A06-2CCFED184559}"/>
              </a:ext>
            </a:extLst>
          </p:cNvPr>
          <p:cNvSpPr/>
          <p:nvPr userDrawn="1"/>
        </p:nvSpPr>
        <p:spPr>
          <a:xfrm flipH="1">
            <a:off x="4871864" y="80"/>
            <a:ext cx="648072" cy="836632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B2CD6FD2-2E21-F523-0F4B-349761E4BED1}"/>
              </a:ext>
            </a:extLst>
          </p:cNvPr>
          <p:cNvSpPr/>
          <p:nvPr userDrawn="1"/>
        </p:nvSpPr>
        <p:spPr>
          <a:xfrm flipH="1">
            <a:off x="4511824" y="80"/>
            <a:ext cx="648072" cy="836632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557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customXml" Target="../ink/ink6.xml"/><Relationship Id="rId18" Type="http://schemas.openxmlformats.org/officeDocument/2006/relationships/customXml" Target="../ink/ink9.xml"/><Relationship Id="rId26" Type="http://schemas.openxmlformats.org/officeDocument/2006/relationships/image" Target="../media/image15.png"/><Relationship Id="rId3" Type="http://schemas.openxmlformats.org/officeDocument/2006/relationships/customXml" Target="../ink/ink1.xml"/><Relationship Id="rId21" Type="http://schemas.openxmlformats.org/officeDocument/2006/relationships/customXml" Target="../ink/ink11.xml"/><Relationship Id="rId7" Type="http://schemas.openxmlformats.org/officeDocument/2006/relationships/customXml" Target="../ink/ink3.xml"/><Relationship Id="rId12" Type="http://schemas.openxmlformats.org/officeDocument/2006/relationships/image" Target="../media/image7.png"/><Relationship Id="rId17" Type="http://schemas.openxmlformats.org/officeDocument/2006/relationships/customXml" Target="../ink/ink8.xml"/><Relationship Id="rId25" Type="http://schemas.openxmlformats.org/officeDocument/2006/relationships/image" Target="../media/image14.png"/><Relationship Id="rId2" Type="http://schemas.openxmlformats.org/officeDocument/2006/relationships/image" Target="../media/image3.png"/><Relationship Id="rId16" Type="http://schemas.openxmlformats.org/officeDocument/2006/relationships/image" Target="../media/image9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customXml" Target="../ink/ink5.xml"/><Relationship Id="rId24" Type="http://schemas.openxmlformats.org/officeDocument/2006/relationships/image" Target="../media/image13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image" Target="../media/image12.png"/><Relationship Id="rId10" Type="http://schemas.openxmlformats.org/officeDocument/2006/relationships/image" Target="../media/image6.png"/><Relationship Id="rId19" Type="http://schemas.openxmlformats.org/officeDocument/2006/relationships/customXml" Target="../ink/ink10.xml"/><Relationship Id="rId4" Type="http://schemas.openxmlformats.org/officeDocument/2006/relationships/image" Target="../media/image30.png"/><Relationship Id="rId9" Type="http://schemas.openxmlformats.org/officeDocument/2006/relationships/customXml" Target="../ink/ink4.xml"/><Relationship Id="rId14" Type="http://schemas.openxmlformats.org/officeDocument/2006/relationships/image" Target="../media/image8.png"/><Relationship Id="rId2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customXml" Target="../ink/ink1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customXml" Target="../ink/ink1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295" y="1834777"/>
            <a:ext cx="11161240" cy="1473292"/>
          </a:xfrm>
        </p:spPr>
        <p:txBody>
          <a:bodyPr>
            <a:noAutofit/>
          </a:bodyPr>
          <a:lstStyle/>
          <a:p>
            <a:r>
              <a:rPr lang="en-IN" sz="3200" b="1" i="1" dirty="0">
                <a:latin typeface="Chalkduster" panose="03050602040202020205" pitchFamily="66" charset="77"/>
              </a:rPr>
              <a:t>A Learning Framework </a:t>
            </a:r>
            <a:br>
              <a:rPr lang="en-IN" sz="3200" b="1" i="1" dirty="0">
                <a:latin typeface="Chalkduster" panose="03050602040202020205" pitchFamily="66" charset="77"/>
              </a:rPr>
            </a:br>
            <a:r>
              <a:rPr lang="en-IN" sz="3200" b="1" i="1" dirty="0">
                <a:latin typeface="Chalkduster" panose="03050602040202020205" pitchFamily="66" charset="77"/>
              </a:rPr>
              <a:t>for Deformable Medical </a:t>
            </a:r>
            <a:br>
              <a:rPr lang="en-IN" sz="3200" b="1" i="1" dirty="0">
                <a:latin typeface="Chalkduster" panose="03050602040202020205" pitchFamily="66" charset="77"/>
              </a:rPr>
            </a:br>
            <a:r>
              <a:rPr lang="en-IN" sz="3200" b="1" i="1" dirty="0">
                <a:latin typeface="Chalkduster" panose="03050602040202020205" pitchFamily="66" charset="77"/>
              </a:rPr>
              <a:t>Image Registration </a:t>
            </a:r>
            <a:br>
              <a:rPr lang="en-IN" sz="3200" b="1" i="1" dirty="0">
                <a:solidFill>
                  <a:srgbClr val="000099"/>
                </a:solidFill>
                <a:latin typeface="Chalkduster" panose="03050602040202020205" pitchFamily="66" charset="77"/>
              </a:rPr>
            </a:br>
            <a:endParaRPr lang="en-IN" sz="3200" b="1" i="1" dirty="0">
              <a:solidFill>
                <a:srgbClr val="000099"/>
              </a:solidFill>
              <a:latin typeface="Chalkduster" panose="03050602040202020205" pitchFamily="66" charset="77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7456" y="4887378"/>
            <a:ext cx="10727716" cy="890402"/>
          </a:xfrm>
        </p:spPr>
        <p:txBody>
          <a:bodyPr>
            <a:normAutofit fontScale="92500" lnSpcReduction="20000"/>
          </a:bodyPr>
          <a:lstStyle/>
          <a:p>
            <a:r>
              <a:rPr lang="en-IN" sz="1600" dirty="0">
                <a:solidFill>
                  <a:schemeClr val="tx1"/>
                </a:solidFill>
                <a:latin typeface="Chalkduster" panose="03050602040202020205" pitchFamily="66" charset="77"/>
              </a:rPr>
              <a:t>Signal Processing and Machine Learning</a:t>
            </a:r>
          </a:p>
          <a:p>
            <a:r>
              <a:rPr lang="en-IN" sz="1600" dirty="0">
                <a:solidFill>
                  <a:schemeClr val="tx1"/>
                </a:solidFill>
                <a:latin typeface="Chalkduster" panose="03050602040202020205" pitchFamily="66" charset="77"/>
              </a:rPr>
              <a:t>Department of Electrical Engineering</a:t>
            </a:r>
          </a:p>
          <a:p>
            <a:r>
              <a:rPr lang="en-IN" sz="1600" dirty="0">
                <a:solidFill>
                  <a:schemeClr val="tx1"/>
                </a:solidFill>
                <a:latin typeface="Chalkduster" panose="03050602040202020205" pitchFamily="66" charset="77"/>
              </a:rPr>
              <a:t>Indian Institute of Technology Kharagpur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A2683086-027D-E3FF-FC01-EA37980D1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0359" y="5752666"/>
            <a:ext cx="10942265" cy="1009251"/>
          </a:xfrm>
        </p:spPr>
        <p:txBody>
          <a:bodyPr/>
          <a:lstStyle/>
          <a:p>
            <a:r>
              <a:rPr lang="en-IN" sz="1200" b="0" i="0" dirty="0">
                <a:solidFill>
                  <a:schemeClr val="tx1"/>
                </a:solidFill>
                <a:effectLst/>
                <a:latin typeface="Chalkduster" panose="03050602040202020205" pitchFamily="66" charset="77"/>
              </a:rPr>
              <a:t> Based On the Paper:</a:t>
            </a:r>
          </a:p>
          <a:p>
            <a:r>
              <a:rPr lang="en-US" sz="1200" b="0" i="0" dirty="0">
                <a:solidFill>
                  <a:schemeClr val="tx1"/>
                </a:solidFill>
                <a:effectLst/>
                <a:latin typeface="Chalkduster" panose="03050602040202020205" pitchFamily="66" charset="77"/>
              </a:rPr>
              <a:t>. Voxe</a:t>
            </a:r>
            <a:r>
              <a:rPr lang="en-US" dirty="0">
                <a:solidFill>
                  <a:schemeClr val="tx1"/>
                </a:solidFill>
                <a:latin typeface="Chalkduster" panose="03050602040202020205" pitchFamily="66" charset="77"/>
              </a:rPr>
              <a:t>l 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Chalkduster" panose="03050602040202020205" pitchFamily="66" charset="77"/>
              </a:rPr>
              <a:t>Morph: A Learning Framework for Deformable Medical Image Registration ,Guha Balakrishnan, Amy Zhao, </a:t>
            </a:r>
            <a:r>
              <a:rPr lang="en-US" sz="1200" b="0" i="0" dirty="0" err="1">
                <a:solidFill>
                  <a:schemeClr val="tx1"/>
                </a:solidFill>
                <a:effectLst/>
                <a:latin typeface="Chalkduster" panose="03050602040202020205" pitchFamily="66" charset="77"/>
              </a:rPr>
              <a:t>Mert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Chalkduster" panose="03050602040202020205" pitchFamily="66" charset="77"/>
              </a:rPr>
              <a:t> R. </a:t>
            </a:r>
            <a:r>
              <a:rPr lang="en-US" sz="1200" b="0" i="0" dirty="0" err="1">
                <a:solidFill>
                  <a:schemeClr val="tx1"/>
                </a:solidFill>
                <a:effectLst/>
                <a:latin typeface="Chalkduster" panose="03050602040202020205" pitchFamily="66" charset="77"/>
              </a:rPr>
              <a:t>Sabuncu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Chalkduster" panose="03050602040202020205" pitchFamily="66" charset="77"/>
              </a:rPr>
              <a:t>, John </a:t>
            </a:r>
            <a:r>
              <a:rPr lang="en-US" sz="1200" b="0" i="0" dirty="0" err="1">
                <a:solidFill>
                  <a:schemeClr val="tx1"/>
                </a:solidFill>
                <a:effectLst/>
                <a:latin typeface="Chalkduster" panose="03050602040202020205" pitchFamily="66" charset="77"/>
              </a:rPr>
              <a:t>Guttag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Chalkduster" panose="03050602040202020205" pitchFamily="66" charset="77"/>
              </a:rPr>
              <a:t>, Adrian V. Dalca</a:t>
            </a:r>
          </a:p>
          <a:p>
            <a:endParaRPr lang="en-US" sz="1200" b="0" i="0" dirty="0">
              <a:solidFill>
                <a:schemeClr val="tx1"/>
              </a:solidFill>
              <a:effectLst/>
              <a:latin typeface="Chalkduster" panose="03050602040202020205" pitchFamily="66" charset="77"/>
            </a:endParaRP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58E44C-8801-6B2E-E42A-FDAE69E0350E}"/>
              </a:ext>
            </a:extLst>
          </p:cNvPr>
          <p:cNvSpPr txBox="1"/>
          <p:nvPr/>
        </p:nvSpPr>
        <p:spPr>
          <a:xfrm>
            <a:off x="1631504" y="974892"/>
            <a:ext cx="8352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Capstone Project On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F05CE8A-04A2-C3AF-0C77-A1275D8C561D}"/>
              </a:ext>
            </a:extLst>
          </p:cNvPr>
          <p:cNvSpPr txBox="1">
            <a:spLocks/>
          </p:cNvSpPr>
          <p:nvPr/>
        </p:nvSpPr>
        <p:spPr>
          <a:xfrm>
            <a:off x="3580275" y="3284984"/>
            <a:ext cx="5031449" cy="1991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6" name="Picture 2" descr="IIT Kharagpur - Wikipedia">
            <a:extLst>
              <a:ext uri="{FF2B5EF4-FFF2-40B4-BE49-F238E27FC236}">
                <a16:creationId xmlns:a16="http://schemas.microsoft.com/office/drawing/2014/main" id="{AC977CD0-3C74-C162-07CF-965BF24B5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800" y="3107837"/>
            <a:ext cx="2692400" cy="147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902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2F9EB-7779-A1FB-BE28-EC7FA7ECC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2736"/>
            <a:ext cx="10515600" cy="637952"/>
          </a:xfrm>
        </p:spPr>
        <p:txBody>
          <a:bodyPr>
            <a:noAutofit/>
          </a:bodyPr>
          <a:lstStyle/>
          <a:p>
            <a:r>
              <a:rPr lang="en-US" b="1" dirty="0"/>
              <a:t>Model Summary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60E0C-2679-E8C6-2781-9AB941092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00400" cy="2827511"/>
          </a:xfrm>
        </p:spPr>
        <p:txBody>
          <a:bodyPr/>
          <a:lstStyle/>
          <a:p>
            <a:pPr marL="0" indent="0" algn="l">
              <a:buNone/>
            </a:pPr>
            <a:r>
              <a:rPr lang="en-IN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Input Image:</a:t>
            </a:r>
          </a:p>
          <a:p>
            <a:pPr marL="0" indent="0" algn="l">
              <a:buNone/>
            </a:pPr>
            <a:r>
              <a:rPr lang="en-IN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Shape: 1x256x256x6</a:t>
            </a:r>
          </a:p>
          <a:p>
            <a:pPr marL="0" indent="0" algn="l">
              <a:buNone/>
            </a:pPr>
            <a:r>
              <a:rPr lang="en-IN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Height: 256</a:t>
            </a:r>
          </a:p>
          <a:p>
            <a:pPr marL="0" indent="0" algn="l">
              <a:buNone/>
            </a:pPr>
            <a:r>
              <a:rPr lang="en-IN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Width: 256</a:t>
            </a:r>
          </a:p>
          <a:p>
            <a:pPr marL="0" indent="0" algn="l">
              <a:buNone/>
            </a:pPr>
            <a:r>
              <a:rPr lang="en-IN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Channels: 6</a:t>
            </a:r>
          </a:p>
          <a:p>
            <a:pPr marL="0" indent="0" algn="l">
              <a:buNone/>
            </a:pPr>
            <a:r>
              <a:rPr lang="en-IN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Batch size:1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84F6B0-D987-9B44-B72B-2C34584DA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9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9C4BBF-10F4-68FC-F21C-FB6C24D68128}"/>
              </a:ext>
            </a:extLst>
          </p:cNvPr>
          <p:cNvSpPr txBox="1"/>
          <p:nvPr/>
        </p:nvSpPr>
        <p:spPr>
          <a:xfrm>
            <a:off x="4223792" y="1825625"/>
            <a:ext cx="288032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Encoder :</a:t>
            </a:r>
          </a:p>
          <a:p>
            <a:pPr algn="l"/>
            <a:endParaRPr lang="en-IN" sz="1600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IN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conv_encode1</a:t>
            </a:r>
            <a:r>
              <a:rPr lang="en-IN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Input: 6 channels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Output: 32 channels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Shape: 1x256x256x32</a:t>
            </a:r>
          </a:p>
          <a:p>
            <a:pPr algn="l">
              <a:buFont typeface="+mj-lt"/>
              <a:buAutoNum type="arabicPeriod"/>
            </a:pPr>
            <a:r>
              <a:rPr lang="en-IN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MaxPooling1</a:t>
            </a:r>
            <a:r>
              <a:rPr lang="en-IN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lvl="1" algn="l"/>
            <a:r>
              <a:rPr lang="en-IN" sz="160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1.     </a:t>
            </a:r>
            <a:r>
              <a:rPr lang="en-IN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Shape: 1x128x128x32</a:t>
            </a:r>
          </a:p>
          <a:p>
            <a:pPr algn="l">
              <a:buFont typeface="+mj-lt"/>
              <a:buAutoNum type="arabicPeriod"/>
            </a:pPr>
            <a:r>
              <a:rPr lang="en-IN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conv_encode2</a:t>
            </a:r>
            <a:r>
              <a:rPr lang="en-IN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Input: 32 channels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Output: 64 channels</a:t>
            </a:r>
          </a:p>
          <a:p>
            <a:pPr lvl="1" algn="l"/>
            <a:r>
              <a:rPr lang="en-IN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3.     Shape: 1x128x128x64</a:t>
            </a:r>
          </a:p>
          <a:p>
            <a:pPr algn="l">
              <a:buFont typeface="+mj-lt"/>
              <a:buAutoNum type="arabicPeriod"/>
            </a:pPr>
            <a:r>
              <a:rPr lang="en-IN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MaxPooling2</a:t>
            </a:r>
            <a:r>
              <a:rPr lang="en-IN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Shape: 1x64x64x64</a:t>
            </a:r>
            <a:endParaRPr lang="en-IN" sz="1600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algn="l"/>
            <a:r>
              <a:rPr lang="en-IN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5.conv_encode3</a:t>
            </a:r>
            <a:r>
              <a:rPr lang="en-IN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Input: 64 channels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Output: 128 channels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Shape: 1x64x64x128</a:t>
            </a:r>
          </a:p>
          <a:p>
            <a:pPr algn="l"/>
            <a:r>
              <a:rPr lang="en-IN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6.MaxPooling3</a:t>
            </a:r>
            <a:r>
              <a:rPr lang="en-IN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Shape: 1x32x32x128</a:t>
            </a:r>
          </a:p>
          <a:p>
            <a:pPr lvl="1" algn="l"/>
            <a:endParaRPr lang="en-IN" sz="12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8D360-A279-DED4-5D67-F67A2AA9D476}"/>
              </a:ext>
            </a:extLst>
          </p:cNvPr>
          <p:cNvSpPr txBox="1"/>
          <p:nvPr/>
        </p:nvSpPr>
        <p:spPr>
          <a:xfrm>
            <a:off x="8328248" y="1690688"/>
            <a:ext cx="273630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IN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Bottleneck:</a:t>
            </a:r>
          </a:p>
          <a:p>
            <a:pPr marL="0" indent="0">
              <a:buNone/>
            </a:pPr>
            <a:endParaRPr lang="en-US" sz="1600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IN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Convolutional Layers</a:t>
            </a:r>
            <a:r>
              <a:rPr lang="en-IN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Input: 128 channels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Output: 256 channels</a:t>
            </a:r>
          </a:p>
          <a:p>
            <a:pPr lvl="1" algn="l"/>
            <a:r>
              <a:rPr lang="en-IN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3.   Shape: 1x32x32x256</a:t>
            </a:r>
          </a:p>
          <a:p>
            <a:pPr algn="l">
              <a:buFont typeface="+mj-lt"/>
              <a:buAutoNum type="arabicPeriod"/>
            </a:pPr>
            <a:r>
              <a:rPr lang="en-IN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Transposed Convolutional Layer</a:t>
            </a:r>
            <a:r>
              <a:rPr lang="en-IN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Input: 256 channels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Output: 128 channels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Shape: 1x64x64x128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336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00CCB-9266-519D-3CDF-DAD375CF7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0728"/>
            <a:ext cx="10515600" cy="709960"/>
          </a:xfrm>
        </p:spPr>
        <p:txBody>
          <a:bodyPr/>
          <a:lstStyle/>
          <a:p>
            <a:r>
              <a:rPr lang="en-US" b="1" dirty="0"/>
              <a:t>Model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D7238-C5FC-EFA9-E0EC-134AA6D17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8964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IN" dirty="0"/>
            </a:br>
            <a:endParaRPr lang="en-IN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CBB4AB-B67B-CB19-FF6D-0FC8EF3D2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10</a:t>
            </a:fld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D01CEF-A8E2-FE38-19F7-3681B62552C8}"/>
              </a:ext>
            </a:extLst>
          </p:cNvPr>
          <p:cNvSpPr txBox="1"/>
          <p:nvPr/>
        </p:nvSpPr>
        <p:spPr>
          <a:xfrm>
            <a:off x="838200" y="1916831"/>
            <a:ext cx="34576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DECODER :</a:t>
            </a:r>
          </a:p>
          <a:p>
            <a:pPr algn="l"/>
            <a:endParaRPr lang="en-IN" sz="1600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IN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conv_decode3</a:t>
            </a:r>
            <a:endParaRPr lang="en-IN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IN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Concatenation with previous encode path output (128 channels)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Input: 256 channels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Output: 64 channels</a:t>
            </a:r>
          </a:p>
          <a:p>
            <a:pPr lvl="1" algn="l"/>
            <a:r>
              <a:rPr lang="en-IN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4.    Shape: 1x64x64x64</a:t>
            </a:r>
          </a:p>
          <a:p>
            <a:pPr algn="l">
              <a:buFont typeface="+mj-lt"/>
              <a:buAutoNum type="arabicPeriod"/>
            </a:pPr>
            <a:r>
              <a:rPr lang="en-IN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Convolutional Layers</a:t>
            </a:r>
            <a:r>
              <a:rPr lang="en-IN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Input: 64 channels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Output: 64 channels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Shape: 1x64x64x64</a:t>
            </a:r>
          </a:p>
          <a:p>
            <a:pPr algn="l">
              <a:buFont typeface="+mj-lt"/>
              <a:buAutoNum type="arabicPeriod"/>
            </a:pPr>
            <a:r>
              <a:rPr lang="en-IN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Transposed Convolutional Layer</a:t>
            </a:r>
            <a:r>
              <a:rPr lang="en-IN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Input: 64 channels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Output: 32 channels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Shape: 1x128x128x32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EAF3DC-6BF3-ACFF-D4B2-0C9C50D482E7}"/>
              </a:ext>
            </a:extLst>
          </p:cNvPr>
          <p:cNvSpPr txBox="1"/>
          <p:nvPr/>
        </p:nvSpPr>
        <p:spPr>
          <a:xfrm>
            <a:off x="4727848" y="1825625"/>
            <a:ext cx="3457600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IN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/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4.conv_decode2</a:t>
            </a:r>
            <a:r>
              <a:rPr lang="en-I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Concatenation with previous encode path output (64 channels)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Input: 64 channels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Output: 32 channels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Shape: 1x128x128x32</a:t>
            </a:r>
          </a:p>
          <a:p>
            <a:pPr algn="l"/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5.Convolutional Layers</a:t>
            </a:r>
            <a:r>
              <a:rPr lang="en-I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Input: 32 channels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Output: 32 channels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Shape: 1x128x128x32</a:t>
            </a:r>
          </a:p>
          <a:p>
            <a:pPr algn="l"/>
            <a:r>
              <a:rPr lang="en-IN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6.Transposed Convolutional Layer</a:t>
            </a:r>
            <a:r>
              <a:rPr lang="en-IN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Input: 64 channels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Output: 32 channels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N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Shape: 1x256x256x32</a:t>
            </a:r>
          </a:p>
          <a:p>
            <a:pPr lvl="1" algn="l"/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lvl="1" algn="l"/>
            <a:endParaRPr lang="en-I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A5D55A-AC37-C084-DDDD-16E3701E5FF5}"/>
              </a:ext>
            </a:extLst>
          </p:cNvPr>
          <p:cNvSpPr txBox="1"/>
          <p:nvPr/>
        </p:nvSpPr>
        <p:spPr>
          <a:xfrm>
            <a:off x="8472264" y="1916831"/>
            <a:ext cx="288153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IN" sz="18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Final layer</a:t>
            </a:r>
            <a:r>
              <a:rPr lang="en-IN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marL="0" indent="0" algn="l">
              <a:buNone/>
            </a:pPr>
            <a:r>
              <a:rPr lang="en-IN" sz="180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    1. </a:t>
            </a:r>
            <a:r>
              <a:rPr lang="en-IN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Input: 32 channels</a:t>
            </a:r>
          </a:p>
          <a:p>
            <a:pPr marL="0" indent="0" algn="l">
              <a:buNone/>
            </a:pPr>
            <a:r>
              <a:rPr lang="en-IN" sz="180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    2. </a:t>
            </a:r>
            <a:r>
              <a:rPr lang="en-IN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Output: 2 channels</a:t>
            </a:r>
          </a:p>
          <a:p>
            <a:pPr marL="0" indent="0" algn="l">
              <a:buNone/>
            </a:pPr>
            <a:r>
              <a:rPr lang="en-IN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    3. shape: 1</a:t>
            </a:r>
            <a:r>
              <a:rPr lang="en-I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x</a:t>
            </a:r>
            <a:r>
              <a:rPr lang="en-IN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256</a:t>
            </a:r>
            <a:r>
              <a:rPr lang="en-I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x256x2</a:t>
            </a:r>
            <a:endParaRPr lang="en-IN" sz="18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/>
            <a:r>
              <a:rPr lang="en-IN" sz="18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Output:</a:t>
            </a:r>
          </a:p>
          <a:p>
            <a:pPr algn="l"/>
            <a:r>
              <a:rPr lang="en-IN" sz="18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(DEFORMATION MATRIX)</a:t>
            </a:r>
          </a:p>
          <a:p>
            <a:pPr marL="0" indent="0" algn="l">
              <a:buNone/>
            </a:pPr>
            <a:r>
              <a:rPr lang="en-IN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   Shape: 1</a:t>
            </a:r>
            <a:r>
              <a:rPr lang="en-I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x256</a:t>
            </a:r>
            <a:r>
              <a:rPr lang="en-IN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x256x2. </a:t>
            </a:r>
          </a:p>
          <a:p>
            <a:pPr marL="0" indent="0" algn="l">
              <a:buNone/>
            </a:pPr>
            <a:r>
              <a:rPr lang="en-IN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   Height: 256</a:t>
            </a:r>
          </a:p>
          <a:p>
            <a:pPr marL="0" indent="0" algn="l">
              <a:buNone/>
            </a:pPr>
            <a:r>
              <a:rPr lang="en-IN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    </a:t>
            </a:r>
            <a:r>
              <a:rPr lang="en-IN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Width: 256 </a:t>
            </a:r>
          </a:p>
          <a:p>
            <a:pPr marL="0" indent="0" algn="l">
              <a:buNone/>
            </a:pPr>
            <a:r>
              <a:rPr lang="en-IN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   Channels: 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430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523DF-70B2-BE12-E079-8E09D2DA6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0728"/>
            <a:ext cx="10515600" cy="504056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/>
              <a:t>RESULTS:</a:t>
            </a:r>
          </a:p>
        </p:txBody>
      </p:sp>
      <p:pic>
        <p:nvPicPr>
          <p:cNvPr id="7" name="Content Placeholder 6" descr="A close-up of a red circle&#10;&#10;Description automatically generated">
            <a:extLst>
              <a:ext uri="{FF2B5EF4-FFF2-40B4-BE49-F238E27FC236}">
                <a16:creationId xmlns:a16="http://schemas.microsoft.com/office/drawing/2014/main" id="{FF4C3B97-203B-EE11-05A2-D473FDE58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1484784"/>
            <a:ext cx="9794304" cy="267054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09063E-CB25-F106-32C2-CAF98D861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5E747C-084C-5079-67F2-811519A10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11</a:t>
            </a:fld>
            <a:endParaRPr lang="en-IN" dirty="0"/>
          </a:p>
        </p:txBody>
      </p:sp>
      <p:pic>
        <p:nvPicPr>
          <p:cNvPr id="9" name="Picture 8" descr="A close-up of a red circle&#10;&#10;Description automatically generated">
            <a:extLst>
              <a:ext uri="{FF2B5EF4-FFF2-40B4-BE49-F238E27FC236}">
                <a16:creationId xmlns:a16="http://schemas.microsoft.com/office/drawing/2014/main" id="{A0C596B1-14EF-A860-E2F5-6F320EB9D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4050932"/>
            <a:ext cx="9794304" cy="267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559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70CDC-69C4-41A5-52EF-954135F28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8720"/>
            <a:ext cx="10515600" cy="781968"/>
          </a:xfrm>
        </p:spPr>
        <p:txBody>
          <a:bodyPr/>
          <a:lstStyle/>
          <a:p>
            <a:r>
              <a:rPr lang="en-US" b="1" dirty="0"/>
              <a:t>Results 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D949FEA-C0D9-25D7-EE55-9C5BE26DE3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4000146"/>
            <a:ext cx="10730408" cy="2492729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5C7A1F-ECB8-B916-891C-643301644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12</a:t>
            </a:fld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5CAA45-372D-290D-E32F-90B203269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690688"/>
            <a:ext cx="10658400" cy="230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064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1A7F5-B19D-ADFA-68D6-594EA44B9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8720"/>
            <a:ext cx="10515600" cy="781968"/>
          </a:xfrm>
        </p:spPr>
        <p:txBody>
          <a:bodyPr/>
          <a:lstStyle/>
          <a:p>
            <a:r>
              <a:rPr lang="en-US" b="1" dirty="0"/>
              <a:t>RESULTS : (with checkerboard image)</a:t>
            </a:r>
          </a:p>
        </p:txBody>
      </p:sp>
      <p:pic>
        <p:nvPicPr>
          <p:cNvPr id="7" name="Content Placeholder 6" descr="A close-up of a red circle&#10;&#10;Description automatically generated">
            <a:extLst>
              <a:ext uri="{FF2B5EF4-FFF2-40B4-BE49-F238E27FC236}">
                <a16:creationId xmlns:a16="http://schemas.microsoft.com/office/drawing/2014/main" id="{CC00BA99-47D6-B01B-5BC2-ED542C47CB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690688"/>
            <a:ext cx="8132440" cy="215714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FF0E5D-FF3A-AC33-9C12-C82E3E186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266F7D-F1BB-DAE6-CCA0-01524EF9E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13</a:t>
            </a:fld>
            <a:endParaRPr lang="en-IN" dirty="0"/>
          </a:p>
        </p:txBody>
      </p:sp>
      <p:pic>
        <p:nvPicPr>
          <p:cNvPr id="11" name="Picture 10" descr="A close-up of a red circle&#10;&#10;Description automatically generated">
            <a:extLst>
              <a:ext uri="{FF2B5EF4-FFF2-40B4-BE49-F238E27FC236}">
                <a16:creationId xmlns:a16="http://schemas.microsoft.com/office/drawing/2014/main" id="{DD10C66E-5A46-45FA-F568-F1FA5E781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84" y="3873879"/>
            <a:ext cx="8118281" cy="2497317"/>
          </a:xfrm>
          <a:prstGeom prst="rect">
            <a:avLst/>
          </a:prstGeom>
        </p:spPr>
      </p:pic>
      <p:pic>
        <p:nvPicPr>
          <p:cNvPr id="13" name="Picture 12" descr="A close up of a red circle&#10;&#10;Description automatically generated">
            <a:extLst>
              <a:ext uri="{FF2B5EF4-FFF2-40B4-BE49-F238E27FC236}">
                <a16:creationId xmlns:a16="http://schemas.microsoft.com/office/drawing/2014/main" id="{F86BC60F-85AD-5075-2561-F64702D4D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066" y="1690688"/>
            <a:ext cx="2964242" cy="2183191"/>
          </a:xfrm>
          <a:prstGeom prst="rect">
            <a:avLst/>
          </a:prstGeom>
        </p:spPr>
      </p:pic>
      <p:pic>
        <p:nvPicPr>
          <p:cNvPr id="15" name="Picture 14" descr="A close up of a red eyeball&#10;&#10;Description automatically generated">
            <a:extLst>
              <a:ext uri="{FF2B5EF4-FFF2-40B4-BE49-F238E27FC236}">
                <a16:creationId xmlns:a16="http://schemas.microsoft.com/office/drawing/2014/main" id="{25C1B54A-C1C8-20D5-E84C-9E681439E2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066" y="3976811"/>
            <a:ext cx="2964242" cy="236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50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BC56A-B668-B70B-DC41-23D90F2CE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4744"/>
            <a:ext cx="10515600" cy="1224136"/>
          </a:xfrm>
        </p:spPr>
        <p:txBody>
          <a:bodyPr>
            <a:normAutofit/>
          </a:bodyPr>
          <a:lstStyle/>
          <a:p>
            <a:r>
              <a:rPr lang="en-US" b="1" dirty="0"/>
              <a:t>Conclusion: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836BA-1E87-41D1-737D-0B45DCF4D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08919"/>
            <a:ext cx="10515600" cy="346804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Here we have done image registration using CNN and spatial transformer network</a:t>
            </a:r>
          </a:p>
          <a:p>
            <a:pPr>
              <a:lnSpc>
                <a:spcPct val="150000"/>
              </a:lnSpc>
            </a:pPr>
            <a:r>
              <a:rPr lang="en-US" dirty="0"/>
              <a:t>Compared to traditional methods voxel morph works better than traditional methods.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1FC0FD-DBB0-A282-96E8-90F4D87F1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A97CB9-E5FC-7455-DBA5-16F98FEF6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14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1642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927F2-D4F5-4960-B652-AD978010E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4704"/>
            <a:ext cx="10972800" cy="1008112"/>
          </a:xfrm>
        </p:spPr>
        <p:txBody>
          <a:bodyPr>
            <a:normAutofit/>
          </a:bodyPr>
          <a:lstStyle/>
          <a:p>
            <a:pPr algn="l"/>
            <a:r>
              <a:rPr lang="en-IN" sz="4000" b="1" dirty="0"/>
              <a:t>References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0D29F-F1E8-4337-9F9A-18ADDA0D6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9568"/>
            <a:ext cx="10972800" cy="4804643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 err="1">
                <a:effectLst/>
                <a:latin typeface="Helvetica" pitchFamily="2" charset="0"/>
              </a:rPr>
              <a:t>VoxelMorph</a:t>
            </a:r>
            <a:r>
              <a:rPr lang="en-IN" sz="2400" dirty="0">
                <a:effectLst/>
                <a:latin typeface="Helvetica" pitchFamily="2" charset="0"/>
              </a:rPr>
              <a:t>: A Learning Framework for Deformable Medical Image Registration Guha Balakrishnan ,   Amy Zhao, </a:t>
            </a:r>
            <a:r>
              <a:rPr lang="en-IN" sz="2400" dirty="0" err="1">
                <a:effectLst/>
                <a:latin typeface="Helvetica" pitchFamily="2" charset="0"/>
              </a:rPr>
              <a:t>Mert</a:t>
            </a:r>
            <a:r>
              <a:rPr lang="en-IN" sz="2400" dirty="0">
                <a:effectLst/>
                <a:latin typeface="Helvetica" pitchFamily="2" charset="0"/>
              </a:rPr>
              <a:t> R. </a:t>
            </a:r>
            <a:r>
              <a:rPr lang="en-IN" sz="2400" dirty="0" err="1">
                <a:effectLst/>
                <a:latin typeface="Helvetica" pitchFamily="2" charset="0"/>
              </a:rPr>
              <a:t>Sabuncu</a:t>
            </a:r>
            <a:r>
              <a:rPr lang="en-IN" sz="2400" dirty="0">
                <a:effectLst/>
                <a:latin typeface="Helvetica" pitchFamily="2" charset="0"/>
              </a:rPr>
              <a:t>, John </a:t>
            </a:r>
            <a:r>
              <a:rPr lang="en-IN" sz="2400" dirty="0" err="1">
                <a:effectLst/>
                <a:latin typeface="Helvetica" pitchFamily="2" charset="0"/>
              </a:rPr>
              <a:t>Guttag</a:t>
            </a:r>
            <a:r>
              <a:rPr lang="en-IN" sz="2400" dirty="0">
                <a:effectLst/>
                <a:latin typeface="Helvetica" pitchFamily="2" charset="0"/>
              </a:rPr>
              <a:t>, and Adrian V. Dalca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>
                <a:effectLst/>
                <a:latin typeface="Helvetica" pitchFamily="2" charset="0"/>
              </a:rPr>
              <a:t>A. </a:t>
            </a:r>
            <a:r>
              <a:rPr lang="en-IN" sz="2400" dirty="0" err="1">
                <a:effectLst/>
                <a:latin typeface="Helvetica" pitchFamily="2" charset="0"/>
              </a:rPr>
              <a:t>Sotiras</a:t>
            </a:r>
            <a:r>
              <a:rPr lang="en-IN" sz="2400" dirty="0">
                <a:effectLst/>
                <a:latin typeface="Helvetica" pitchFamily="2" charset="0"/>
              </a:rPr>
              <a:t>, C. </a:t>
            </a:r>
            <a:r>
              <a:rPr lang="en-IN" sz="2400" dirty="0" err="1">
                <a:effectLst/>
                <a:latin typeface="Helvetica" pitchFamily="2" charset="0"/>
              </a:rPr>
              <a:t>Davatzikos</a:t>
            </a:r>
            <a:r>
              <a:rPr lang="en-IN" sz="2400" dirty="0">
                <a:effectLst/>
                <a:latin typeface="Helvetica" pitchFamily="2" charset="0"/>
              </a:rPr>
              <a:t>, and N. </a:t>
            </a:r>
            <a:r>
              <a:rPr lang="en-IN" sz="2400" dirty="0" err="1">
                <a:effectLst/>
                <a:latin typeface="Helvetica" pitchFamily="2" charset="0"/>
              </a:rPr>
              <a:t>Paragios</a:t>
            </a:r>
            <a:r>
              <a:rPr lang="en-IN" sz="2400" dirty="0">
                <a:effectLst/>
                <a:latin typeface="Helvetica" pitchFamily="2" charset="0"/>
              </a:rPr>
              <a:t>, “Deformable medical image registration: A survey,” IEEE Trans. Med. </a:t>
            </a:r>
            <a:r>
              <a:rPr lang="en-IN" sz="2400" dirty="0" err="1">
                <a:effectLst/>
                <a:latin typeface="Helvetica" pitchFamily="2" charset="0"/>
              </a:rPr>
              <a:t>Imag</a:t>
            </a:r>
            <a:r>
              <a:rPr lang="en-IN" sz="2400" dirty="0">
                <a:effectLst/>
                <a:latin typeface="Helvetica" pitchFamily="2" charset="0"/>
              </a:rPr>
              <a:t>., vol. 32, no. 7, pp. 1153–1190, Jul. 2013.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400" dirty="0">
                <a:effectLst/>
                <a:latin typeface="Helvetica" pitchFamily="2" charset="0"/>
              </a:rPr>
              <a:t> O. </a:t>
            </a:r>
            <a:r>
              <a:rPr lang="en-IN" sz="2400" dirty="0" err="1">
                <a:effectLst/>
                <a:latin typeface="Helvetica" pitchFamily="2" charset="0"/>
              </a:rPr>
              <a:t>Ronneberger</a:t>
            </a:r>
            <a:r>
              <a:rPr lang="en-IN" sz="2400" dirty="0">
                <a:effectLst/>
                <a:latin typeface="Helvetica" pitchFamily="2" charset="0"/>
              </a:rPr>
              <a:t>, P. Fischer, and T. </a:t>
            </a:r>
            <a:r>
              <a:rPr lang="en-IN" sz="2400" dirty="0" err="1">
                <a:effectLst/>
                <a:latin typeface="Helvetica" pitchFamily="2" charset="0"/>
              </a:rPr>
              <a:t>Brox</a:t>
            </a:r>
            <a:r>
              <a:rPr lang="en-IN" sz="2400" dirty="0">
                <a:effectLst/>
                <a:latin typeface="Helvetica" pitchFamily="2" charset="0"/>
              </a:rPr>
              <a:t>, “U-net: Convolutional net- works for biomedical image segmentation,” in Proc. Int. Conf. Med. Image </a:t>
            </a:r>
            <a:r>
              <a:rPr lang="en-IN" sz="2400" dirty="0" err="1">
                <a:effectLst/>
                <a:latin typeface="Helvetica" pitchFamily="2" charset="0"/>
              </a:rPr>
              <a:t>Comput</a:t>
            </a:r>
            <a:r>
              <a:rPr lang="en-IN" sz="2400" dirty="0">
                <a:effectLst/>
                <a:latin typeface="Helvetica" pitchFamily="2" charset="0"/>
              </a:rPr>
              <a:t>. </a:t>
            </a:r>
            <a:r>
              <a:rPr lang="en-IN" sz="2400" dirty="0" err="1">
                <a:effectLst/>
                <a:latin typeface="Helvetica" pitchFamily="2" charset="0"/>
              </a:rPr>
              <a:t>Comput</a:t>
            </a:r>
            <a:r>
              <a:rPr lang="en-IN" sz="2400" dirty="0">
                <a:effectLst/>
                <a:latin typeface="Helvetica" pitchFamily="2" charset="0"/>
              </a:rPr>
              <a:t>.-Assist. </a:t>
            </a:r>
            <a:r>
              <a:rPr lang="en-IN" sz="2400" dirty="0" err="1">
                <a:effectLst/>
                <a:latin typeface="Helvetica" pitchFamily="2" charset="0"/>
              </a:rPr>
              <a:t>Intervent</a:t>
            </a:r>
            <a:r>
              <a:rPr lang="en-IN" sz="2400" dirty="0">
                <a:effectLst/>
                <a:latin typeface="Helvetica" pitchFamily="2" charset="0"/>
              </a:rPr>
              <a:t>. (MICCAI). Cham, Switzer- land: Springer, 2015, pp. 234–241.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IN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IN" sz="24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IN" sz="2000" dirty="0">
              <a:solidFill>
                <a:srgbClr val="222222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83BF21-DC60-4770-8DC3-CA9A063E7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C5396-4209-4E3B-A358-27588CD82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15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4454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/>
          </a:fgClr>
          <a:bgClr>
            <a:srgbClr val="FFFFF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8EFF3-F0EB-CB71-FF0E-EB0B3F7E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A6235-24B2-3518-3556-69021792D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57AEA-1683-1A5D-C72D-B3447C195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F1421-7EFC-B74B-6757-41DFEE2A1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16</a:t>
            </a:fld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27EC42-C4E6-C8C4-9751-F5CF35CFC799}"/>
              </a:ext>
            </a:extLst>
          </p:cNvPr>
          <p:cNvSpPr/>
          <p:nvPr/>
        </p:nvSpPr>
        <p:spPr>
          <a:xfrm>
            <a:off x="2351584" y="2967335"/>
            <a:ext cx="7056785" cy="1569660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dirty="0">
                <a:ln w="0"/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  <a:reflection blurRad="6350" stA="53000" endA="300" endPos="35500" dir="5400000" sy="-90000" algn="bl" rotWithShape="0"/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11264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91BE6-D94D-78D3-4765-3528D0E82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077716"/>
            <a:ext cx="10515600" cy="1325563"/>
          </a:xfrm>
        </p:spPr>
        <p:txBody>
          <a:bodyPr/>
          <a:lstStyle/>
          <a:p>
            <a:pPr algn="l"/>
            <a:r>
              <a:rPr lang="en-US" b="1" dirty="0"/>
              <a:t>PRESENTED BY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01FC8-DFC1-BD4B-F068-E67FC6C1C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492896"/>
            <a:ext cx="10972800" cy="2448274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AMUDALA RAMYASRI – 23EE65R14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SWARNIM SRIVASTAVA – 23EE65R10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MANISH BHATI– 23EE65R23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B9FBFC-723E-5A73-43D7-D558AB8AE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7090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B744E-59BD-0918-F2A7-D9974C2DB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50229"/>
            <a:ext cx="10972800" cy="850579"/>
          </a:xfrm>
        </p:spPr>
        <p:txBody>
          <a:bodyPr>
            <a:normAutofit/>
          </a:bodyPr>
          <a:lstStyle/>
          <a:p>
            <a:pPr algn="l"/>
            <a:r>
              <a:rPr lang="en-IN" sz="4000" b="1" dirty="0"/>
              <a:t>Contents: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7C467-B559-AF13-E403-59739623D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00809"/>
            <a:ext cx="10972800" cy="4752528"/>
          </a:xfrm>
        </p:spPr>
        <p:txBody>
          <a:bodyPr>
            <a:normAutofit lnSpcReduction="10000"/>
          </a:bodyPr>
          <a:lstStyle/>
          <a:p>
            <a:r>
              <a:rPr lang="en-IN" sz="2000" dirty="0"/>
              <a:t>INTRODUCTION</a:t>
            </a:r>
          </a:p>
          <a:p>
            <a:r>
              <a:rPr lang="en-IN" sz="2000" dirty="0"/>
              <a:t>METHOD</a:t>
            </a:r>
          </a:p>
          <a:p>
            <a:pPr marL="0" indent="0">
              <a:buNone/>
            </a:pPr>
            <a:r>
              <a:rPr lang="en-IN" sz="2000" dirty="0"/>
              <a:t>     1. </a:t>
            </a:r>
            <a:r>
              <a:rPr lang="en-IN" sz="2000" dirty="0" err="1"/>
              <a:t>UNet</a:t>
            </a:r>
            <a:r>
              <a:rPr lang="en-IN" sz="2000" dirty="0"/>
              <a:t> Architecture </a:t>
            </a:r>
          </a:p>
          <a:p>
            <a:pPr marL="0" indent="0">
              <a:buNone/>
            </a:pPr>
            <a:r>
              <a:rPr lang="en-IN" sz="2000" dirty="0"/>
              <a:t>     2. Spatial Transformation Function </a:t>
            </a:r>
          </a:p>
          <a:p>
            <a:pPr marL="0" indent="0">
              <a:buNone/>
            </a:pPr>
            <a:r>
              <a:rPr lang="en-IN" sz="2000" dirty="0"/>
              <a:t>     3. Loss Functions </a:t>
            </a:r>
          </a:p>
          <a:p>
            <a:r>
              <a:rPr lang="en-IN" sz="2000" dirty="0"/>
              <a:t> EXPERIMENTS</a:t>
            </a:r>
          </a:p>
          <a:p>
            <a:pPr marL="0" indent="0">
              <a:buNone/>
            </a:pPr>
            <a:r>
              <a:rPr lang="en-IN" sz="2000" dirty="0"/>
              <a:t>     1. Dataset</a:t>
            </a:r>
          </a:p>
          <a:p>
            <a:pPr marL="0" indent="0">
              <a:buNone/>
            </a:pPr>
            <a:r>
              <a:rPr lang="en-IN" sz="2000" dirty="0"/>
              <a:t>     2.hyperparameters</a:t>
            </a:r>
          </a:p>
          <a:p>
            <a:pPr marL="0" indent="0">
              <a:buNone/>
            </a:pPr>
            <a:r>
              <a:rPr lang="en-IN" sz="2000" dirty="0"/>
              <a:t>     3.Model summary</a:t>
            </a:r>
          </a:p>
          <a:p>
            <a:r>
              <a:rPr lang="en-IN" sz="2000" dirty="0"/>
              <a:t> RESULTS</a:t>
            </a:r>
          </a:p>
          <a:p>
            <a:r>
              <a:rPr lang="en-IN" sz="2000" dirty="0"/>
              <a:t>CONCLUSION</a:t>
            </a:r>
          </a:p>
          <a:p>
            <a:r>
              <a:rPr lang="en-IN" sz="2000" dirty="0"/>
              <a:t>REFERENCES</a:t>
            </a:r>
          </a:p>
          <a:p>
            <a:endParaRPr lang="en-IN" sz="2000" dirty="0"/>
          </a:p>
          <a:p>
            <a:endParaRPr lang="en-IN" sz="2000" dirty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1200" dirty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/>
          </a:p>
          <a:p>
            <a:pPr marL="457200" indent="-457200">
              <a:buFont typeface="+mj-lt"/>
              <a:buAutoNum type="arabicPeriod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742868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A851B-6293-8AC6-F39F-BB5D85CC6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764704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Introduction: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444A8-0B2D-38E8-FF83-51F00B901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Image registration: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 Involves aligning a "fixed" image with a "moving" image by determining the transformation that best matches corresponding features or intensities between them.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51AAE-1C63-FEDB-94EB-8F2580D8C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FC4EB-DA09-2630-DFB1-ACCD2CCD8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6168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CFD39-577C-BD74-37EB-3CA86CFDE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8463"/>
            <a:ext cx="10515600" cy="752225"/>
          </a:xfrm>
        </p:spPr>
        <p:txBody>
          <a:bodyPr/>
          <a:lstStyle/>
          <a:p>
            <a:pPr algn="l"/>
            <a:r>
              <a:rPr lang="en-US" b="1" dirty="0"/>
              <a:t>METHOD: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AC5F3D-8FE5-62AD-73C5-E3E6359BA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1844824"/>
            <a:ext cx="9505056" cy="4032448"/>
          </a:xfrm>
          <a:ln w="76200">
            <a:solidFill>
              <a:schemeClr val="bg1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A6D1ED-81AD-5DF6-D32A-EFF30FBD8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4</a:t>
            </a:fld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E36815F-6409-11B3-1C4A-392AB6435D59}"/>
                  </a:ext>
                </a:extLst>
              </p14:cNvPr>
              <p14:cNvContentPartPr/>
              <p14:nvPr/>
            </p14:nvContentPartPr>
            <p14:xfrm>
              <a:off x="6897083" y="4577917"/>
              <a:ext cx="571320" cy="569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E36815F-6409-11B3-1C4A-392AB6435D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34083" y="4514917"/>
                <a:ext cx="696960" cy="69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C3EB3C6-8D13-B405-6CF1-469BB391A21A}"/>
                  </a:ext>
                </a:extLst>
              </p14:cNvPr>
              <p14:cNvContentPartPr/>
              <p14:nvPr/>
            </p14:nvContentPartPr>
            <p14:xfrm>
              <a:off x="5899883" y="1415677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C3EB3C6-8D13-B405-6CF1-469BB391A21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37243" y="1352677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3592CB0-C5EE-674E-7212-C4FAF0215C08}"/>
                  </a:ext>
                </a:extLst>
              </p14:cNvPr>
              <p14:cNvContentPartPr/>
              <p14:nvPr/>
            </p14:nvContentPartPr>
            <p14:xfrm>
              <a:off x="6842003" y="5762317"/>
              <a:ext cx="242280" cy="2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3592CB0-C5EE-674E-7212-C4FAF0215C0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33363" y="5753317"/>
                <a:ext cx="25992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C771360-73CB-D71E-F65E-B593C9DB333D}"/>
                  </a:ext>
                </a:extLst>
              </p14:cNvPr>
              <p14:cNvContentPartPr/>
              <p14:nvPr/>
            </p14:nvContentPartPr>
            <p14:xfrm>
              <a:off x="901643" y="-286403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C771360-73CB-D71E-F65E-B593C9DB333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97323" y="-290723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46B6C3B-2596-B12A-B354-CEB6DB6D2D33}"/>
                  </a:ext>
                </a:extLst>
              </p14:cNvPr>
              <p14:cNvContentPartPr/>
              <p14:nvPr/>
            </p14:nvContentPartPr>
            <p14:xfrm>
              <a:off x="6999025" y="5520297"/>
              <a:ext cx="259200" cy="189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46B6C3B-2596-B12A-B354-CEB6DB6D2D3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81025" y="5502657"/>
                <a:ext cx="2948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F55D627-79E6-8B36-263B-6D3367BFD1C4}"/>
                  </a:ext>
                </a:extLst>
              </p14:cNvPr>
              <p14:cNvContentPartPr/>
              <p14:nvPr/>
            </p14:nvContentPartPr>
            <p14:xfrm>
              <a:off x="6928465" y="4954737"/>
              <a:ext cx="605520" cy="5187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F55D627-79E6-8B36-263B-6D3367BFD1C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910825" y="4937097"/>
                <a:ext cx="641160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2A41D20-5AD7-15D8-52F6-2F2424D10120}"/>
                  </a:ext>
                </a:extLst>
              </p14:cNvPr>
              <p14:cNvContentPartPr/>
              <p14:nvPr/>
            </p14:nvContentPartPr>
            <p14:xfrm>
              <a:off x="6899665" y="4431657"/>
              <a:ext cx="91440" cy="11912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2A41D20-5AD7-15D8-52F6-2F2424D1012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837025" y="4368657"/>
                <a:ext cx="217080" cy="13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03FC533-A215-D365-C8BD-20C243A1795E}"/>
                  </a:ext>
                </a:extLst>
              </p14:cNvPr>
              <p14:cNvContentPartPr/>
              <p14:nvPr/>
            </p14:nvContentPartPr>
            <p14:xfrm>
              <a:off x="6956545" y="5891457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03FC533-A215-D365-C8BD-20C243A1795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93905" y="5828817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A80AF99-A36F-32AF-02B8-965441C399DE}"/>
                  </a:ext>
                </a:extLst>
              </p14:cNvPr>
              <p14:cNvContentPartPr/>
              <p14:nvPr/>
            </p14:nvContentPartPr>
            <p14:xfrm>
              <a:off x="6911185" y="5644137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A80AF99-A36F-32AF-02B8-965441C399D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48185" y="5581137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B032CEE9-D66A-F820-72BF-C63E16E560A2}"/>
              </a:ext>
            </a:extLst>
          </p:cNvPr>
          <p:cNvGrpSpPr/>
          <p:nvPr/>
        </p:nvGrpSpPr>
        <p:grpSpPr>
          <a:xfrm>
            <a:off x="6766105" y="5877417"/>
            <a:ext cx="344160" cy="139320"/>
            <a:chOff x="6766105" y="5877417"/>
            <a:chExt cx="344160" cy="13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7BFAD5A-EA70-569E-1918-0A5D2BC5C1D9}"/>
                    </a:ext>
                  </a:extLst>
                </p14:cNvPr>
                <p14:cNvContentPartPr/>
                <p14:nvPr/>
              </p14:nvContentPartPr>
              <p14:xfrm>
                <a:off x="6766105" y="5974977"/>
                <a:ext cx="344160" cy="41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7BFAD5A-EA70-569E-1918-0A5D2BC5C1D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703465" y="5911977"/>
                  <a:ext cx="4698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8042F05-666B-3711-F633-6BE972C5F23D}"/>
                    </a:ext>
                  </a:extLst>
                </p14:cNvPr>
                <p14:cNvContentPartPr/>
                <p14:nvPr/>
              </p14:nvContentPartPr>
              <p14:xfrm>
                <a:off x="6838825" y="5877417"/>
                <a:ext cx="124920" cy="42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8042F05-666B-3711-F633-6BE972C5F23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775825" y="5814417"/>
                  <a:ext cx="250560" cy="167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 descr="A close-up of a red circle&#10;&#10;Description automatically generated">
            <a:extLst>
              <a:ext uri="{FF2B5EF4-FFF2-40B4-BE49-F238E27FC236}">
                <a16:creationId xmlns:a16="http://schemas.microsoft.com/office/drawing/2014/main" id="{BB18D5F5-2240-A81C-8B97-83058434BD3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240" y="2310690"/>
            <a:ext cx="1440161" cy="1447490"/>
          </a:xfrm>
          <a:prstGeom prst="rect">
            <a:avLst/>
          </a:prstGeom>
        </p:spPr>
      </p:pic>
      <p:pic>
        <p:nvPicPr>
          <p:cNvPr id="16" name="Picture 15" descr="A close-up of a red circle&#10;&#10;Description automatically generated">
            <a:extLst>
              <a:ext uri="{FF2B5EF4-FFF2-40B4-BE49-F238E27FC236}">
                <a16:creationId xmlns:a16="http://schemas.microsoft.com/office/drawing/2014/main" id="{829F118B-F240-AEF0-1395-5FB26193C6C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552" y="4093981"/>
            <a:ext cx="1499104" cy="1447490"/>
          </a:xfrm>
          <a:prstGeom prst="rect">
            <a:avLst/>
          </a:prstGeom>
        </p:spPr>
      </p:pic>
      <p:pic>
        <p:nvPicPr>
          <p:cNvPr id="22" name="Picture 21" descr="A close up of a red circle&#10;&#10;Description automatically generated">
            <a:extLst>
              <a:ext uri="{FF2B5EF4-FFF2-40B4-BE49-F238E27FC236}">
                <a16:creationId xmlns:a16="http://schemas.microsoft.com/office/drawing/2014/main" id="{AE3A83EE-0BAA-9C26-A51C-A5FE7065352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312" y="3221597"/>
            <a:ext cx="1440161" cy="1447490"/>
          </a:xfrm>
          <a:prstGeom prst="rect">
            <a:avLst/>
          </a:prstGeom>
        </p:spPr>
      </p:pic>
      <p:pic>
        <p:nvPicPr>
          <p:cNvPr id="24" name="Picture 23" descr="A red circle with a white background&#10;&#10;Description automatically generated">
            <a:extLst>
              <a:ext uri="{FF2B5EF4-FFF2-40B4-BE49-F238E27FC236}">
                <a16:creationId xmlns:a16="http://schemas.microsoft.com/office/drawing/2014/main" id="{5366B519-7F8B-6CA4-BCC6-43FFDDF2A01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67" y="3215107"/>
            <a:ext cx="1567124" cy="15429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EE3FB2-662B-FA49-9187-1515523F8762}"/>
              </a:ext>
            </a:extLst>
          </p:cNvPr>
          <p:cNvSpPr/>
          <p:nvPr/>
        </p:nvSpPr>
        <p:spPr>
          <a:xfrm>
            <a:off x="1343472" y="1995629"/>
            <a:ext cx="1944216" cy="3459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DEE19C-F7E6-6E45-13EE-90C886ADDF5E}"/>
              </a:ext>
            </a:extLst>
          </p:cNvPr>
          <p:cNvSpPr/>
          <p:nvPr/>
        </p:nvSpPr>
        <p:spPr>
          <a:xfrm>
            <a:off x="1500552" y="3789040"/>
            <a:ext cx="1567124" cy="3049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fixed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DC8681-E6D6-314A-C66B-3366C3327A78}"/>
              </a:ext>
            </a:extLst>
          </p:cNvPr>
          <p:cNvSpPr txBox="1"/>
          <p:nvPr/>
        </p:nvSpPr>
        <p:spPr>
          <a:xfrm>
            <a:off x="1500552" y="1995629"/>
            <a:ext cx="178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Moving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ACA04D-8502-DFDF-8CE6-AEFECA9BF675}"/>
              </a:ext>
            </a:extLst>
          </p:cNvPr>
          <p:cNvSpPr txBox="1"/>
          <p:nvPr/>
        </p:nvSpPr>
        <p:spPr>
          <a:xfrm>
            <a:off x="1500552" y="3729335"/>
            <a:ext cx="156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Fixed image</a:t>
            </a:r>
          </a:p>
        </p:txBody>
      </p:sp>
    </p:spTree>
    <p:extLst>
      <p:ext uri="{BB962C8B-B14F-4D97-AF65-F5344CB8AC3E}">
        <p14:creationId xmlns:p14="http://schemas.microsoft.com/office/powerpoint/2010/main" val="3448587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A86CA-797E-FEA8-F593-2327E5A9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424" y="836712"/>
            <a:ext cx="10442376" cy="576064"/>
          </a:xfrm>
        </p:spPr>
        <p:txBody>
          <a:bodyPr>
            <a:normAutofit fontScale="90000"/>
          </a:bodyPr>
          <a:lstStyle/>
          <a:p>
            <a:r>
              <a:rPr lang="en-IN" sz="4400" b="1" dirty="0"/>
              <a:t> </a:t>
            </a:r>
            <a:r>
              <a:rPr lang="en-IN" sz="4400" b="1" dirty="0" err="1"/>
              <a:t>Unet</a:t>
            </a:r>
            <a:r>
              <a:rPr lang="en-IN" sz="4400" b="1" dirty="0"/>
              <a:t> Architecture </a:t>
            </a:r>
            <a:r>
              <a:rPr lang="en-IN" sz="4400" b="1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endParaRPr lang="en-US" dirty="0"/>
          </a:p>
        </p:txBody>
      </p:sp>
      <p:pic>
        <p:nvPicPr>
          <p:cNvPr id="7" name="Content Placeholder 6" descr="A diagram of a diagram&#10;&#10;Description automatically generated">
            <a:extLst>
              <a:ext uri="{FF2B5EF4-FFF2-40B4-BE49-F238E27FC236}">
                <a16:creationId xmlns:a16="http://schemas.microsoft.com/office/drawing/2014/main" id="{1806A9F1-10BA-A8AF-AEC3-296B9C728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1741870"/>
            <a:ext cx="9793088" cy="497960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F5438-8DE4-D76F-0740-82310D909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5</a:t>
            </a:fld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7DC15C-1E05-279B-8E9A-4942738D5C11}"/>
              </a:ext>
            </a:extLst>
          </p:cNvPr>
          <p:cNvSpPr/>
          <p:nvPr/>
        </p:nvSpPr>
        <p:spPr>
          <a:xfrm>
            <a:off x="1343472" y="1844824"/>
            <a:ext cx="969653" cy="1872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0C4F82-0998-3E50-6741-5F276B00B883}"/>
              </a:ext>
            </a:extLst>
          </p:cNvPr>
          <p:cNvSpPr/>
          <p:nvPr/>
        </p:nvSpPr>
        <p:spPr>
          <a:xfrm>
            <a:off x="9408368" y="1844824"/>
            <a:ext cx="1440160" cy="2016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close-up of a red circle&#10;&#10;Description automatically generated">
            <a:extLst>
              <a:ext uri="{FF2B5EF4-FFF2-40B4-BE49-F238E27FC236}">
                <a16:creationId xmlns:a16="http://schemas.microsoft.com/office/drawing/2014/main" id="{689E1991-1EDE-539C-5EAE-95784A5BBB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1981510"/>
            <a:ext cx="504057" cy="1447490"/>
          </a:xfrm>
          <a:prstGeom prst="rect">
            <a:avLst/>
          </a:prstGeom>
        </p:spPr>
      </p:pic>
      <p:pic>
        <p:nvPicPr>
          <p:cNvPr id="14" name="Picture 13" descr="A close-up of a red circle&#10;&#10;Description automatically generated">
            <a:extLst>
              <a:ext uri="{FF2B5EF4-FFF2-40B4-BE49-F238E27FC236}">
                <a16:creationId xmlns:a16="http://schemas.microsoft.com/office/drawing/2014/main" id="{7E824CB8-28AC-C20C-860D-510B760C2B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410" y="2006118"/>
            <a:ext cx="635008" cy="14474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2A5C33A-57C2-3F6E-F787-3B41CE8B37E6}"/>
              </a:ext>
            </a:extLst>
          </p:cNvPr>
          <p:cNvSpPr txBox="1"/>
          <p:nvPr/>
        </p:nvSpPr>
        <p:spPr>
          <a:xfrm>
            <a:off x="1559496" y="3429000"/>
            <a:ext cx="897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f,m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5332DA-771B-8B80-77E2-980531D890CB}"/>
              </a:ext>
            </a:extLst>
          </p:cNvPr>
          <p:cNvSpPr txBox="1"/>
          <p:nvPr/>
        </p:nvSpPr>
        <p:spPr>
          <a:xfrm>
            <a:off x="9480376" y="2350858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800" dirty="0">
                <a:effectLst/>
                <a:latin typeface="RBLMI"/>
              </a:rPr>
              <a:t>φ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1953BE2-4B5E-C773-4C3D-C3C6825EEE69}"/>
              </a:ext>
            </a:extLst>
          </p:cNvPr>
          <p:cNvCxnSpPr>
            <a:endCxn id="18" idx="1"/>
          </p:cNvCxnSpPr>
          <p:nvPr/>
        </p:nvCxnSpPr>
        <p:spPr>
          <a:xfrm>
            <a:off x="9408368" y="2535524"/>
            <a:ext cx="720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331AAEF-685F-692F-9CCE-1CD24736FFF9}"/>
              </a:ext>
            </a:extLst>
          </p:cNvPr>
          <p:cNvCxnSpPr/>
          <p:nvPr/>
        </p:nvCxnSpPr>
        <p:spPr>
          <a:xfrm>
            <a:off x="2313125" y="2535524"/>
            <a:ext cx="1440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56AFFCE-52F4-4B2A-9D58-E5DD0FDB39DA}"/>
                  </a:ext>
                </a:extLst>
              </p14:cNvPr>
              <p14:cNvContentPartPr/>
              <p14:nvPr/>
            </p14:nvContentPartPr>
            <p14:xfrm>
              <a:off x="3445408" y="1403299"/>
              <a:ext cx="360" cy="3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56AFFCE-52F4-4B2A-9D58-E5DD0FDB39D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82768" y="134065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7741112-7EE7-56A6-69F3-36BCEAB654AF}"/>
                  </a:ext>
                </a:extLst>
              </p14:cNvPr>
              <p14:cNvContentPartPr/>
              <p14:nvPr/>
            </p14:nvContentPartPr>
            <p14:xfrm>
              <a:off x="2519848" y="1910539"/>
              <a:ext cx="360" cy="3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7741112-7EE7-56A6-69F3-36BCEAB654A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56848" y="1847539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20CA70F-F415-07D1-4240-35DB03188E69}"/>
              </a:ext>
            </a:extLst>
          </p:cNvPr>
          <p:cNvSpPr txBox="1"/>
          <p:nvPr/>
        </p:nvSpPr>
        <p:spPr>
          <a:xfrm>
            <a:off x="2426348" y="1855618"/>
            <a:ext cx="2637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777267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715C4-0763-8083-0EB0-4A02CC0BE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8720"/>
            <a:ext cx="10515600" cy="781968"/>
          </a:xfrm>
        </p:spPr>
        <p:txBody>
          <a:bodyPr/>
          <a:lstStyle/>
          <a:p>
            <a:pPr algn="l"/>
            <a:r>
              <a:rPr lang="en-IN" sz="4400" b="1" dirty="0"/>
              <a:t>Spatial Transformation Function :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2CA2D-A088-FBC3-1602-FA1C6C5FC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4863"/>
            <a:ext cx="10515600" cy="3972099"/>
          </a:xfrm>
        </p:spPr>
        <p:txBody>
          <a:bodyPr/>
          <a:lstStyle/>
          <a:p>
            <a:r>
              <a:rPr lang="en-IN" dirty="0">
                <a:effectLst/>
                <a:latin typeface="Times"/>
              </a:rPr>
              <a:t>For each voxel </a:t>
            </a:r>
            <a:r>
              <a:rPr lang="en-IN" b="1" dirty="0">
                <a:effectLst/>
                <a:latin typeface="Times"/>
              </a:rPr>
              <a:t>p</a:t>
            </a:r>
            <a:r>
              <a:rPr lang="en-IN" dirty="0">
                <a:effectLst/>
                <a:latin typeface="Times"/>
              </a:rPr>
              <a:t>, we compute a pixel location </a:t>
            </a:r>
            <a:r>
              <a:rPr lang="en-IN" b="1" dirty="0">
                <a:effectLst/>
                <a:latin typeface="Times"/>
              </a:rPr>
              <a:t>p</a:t>
            </a:r>
            <a:r>
              <a:rPr lang="en-IN" dirty="0">
                <a:effectLst/>
                <a:latin typeface="MTSYN"/>
              </a:rPr>
              <a:t>′ = </a:t>
            </a:r>
            <a:r>
              <a:rPr lang="en-IN" b="1" dirty="0">
                <a:effectLst/>
                <a:latin typeface="Times"/>
              </a:rPr>
              <a:t>p </a:t>
            </a:r>
            <a:r>
              <a:rPr lang="en-IN" dirty="0">
                <a:effectLst/>
                <a:latin typeface="MTSYN"/>
              </a:rPr>
              <a:t>+ </a:t>
            </a:r>
            <a:r>
              <a:rPr lang="en-IN" b="1" dirty="0">
                <a:effectLst/>
                <a:latin typeface="Times"/>
              </a:rPr>
              <a:t>u</a:t>
            </a:r>
            <a:r>
              <a:rPr lang="en-IN" dirty="0">
                <a:effectLst/>
                <a:latin typeface="RBLMI"/>
              </a:rPr>
              <a:t>(</a:t>
            </a:r>
            <a:r>
              <a:rPr lang="en-IN" b="1" dirty="0">
                <a:effectLst/>
                <a:latin typeface="Times"/>
              </a:rPr>
              <a:t>p</a:t>
            </a:r>
            <a:r>
              <a:rPr lang="en-IN" dirty="0">
                <a:effectLst/>
                <a:latin typeface="RBLMI"/>
              </a:rPr>
              <a:t>) </a:t>
            </a:r>
            <a:r>
              <a:rPr lang="en-IN" dirty="0">
                <a:effectLst/>
                <a:latin typeface="Times"/>
              </a:rPr>
              <a:t>in </a:t>
            </a:r>
            <a:r>
              <a:rPr lang="en-IN" i="1" dirty="0">
                <a:effectLst/>
                <a:latin typeface="Times"/>
              </a:rPr>
              <a:t>m </a:t>
            </a:r>
          </a:p>
          <a:p>
            <a:r>
              <a:rPr lang="en-IN" dirty="0">
                <a:effectLst/>
                <a:latin typeface="Times"/>
              </a:rPr>
              <a:t>linearly interpolate the values </a:t>
            </a:r>
            <a:endParaRPr lang="en-IN" dirty="0"/>
          </a:p>
          <a:p>
            <a:endParaRPr lang="en-IN" i="1" dirty="0">
              <a:effectLst/>
              <a:latin typeface="Times"/>
            </a:endParaRPr>
          </a:p>
          <a:p>
            <a:endParaRPr lang="en-IN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2BAEF-E02D-07FB-EF34-D332C9174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6</a:t>
            </a:fld>
            <a:endParaRPr lang="en-IN" dirty="0"/>
          </a:p>
        </p:txBody>
      </p: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D1EB4F4-46EE-987C-47CA-DDB0641A7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39" y="3294349"/>
            <a:ext cx="4248472" cy="14401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5BE4A76-4E53-6B5C-ECC5-E24B95C62629}"/>
                  </a:ext>
                </a:extLst>
              </p14:cNvPr>
              <p14:cNvContentPartPr/>
              <p14:nvPr/>
            </p14:nvContentPartPr>
            <p14:xfrm>
              <a:off x="3148075" y="3979482"/>
              <a:ext cx="591120" cy="343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5BE4A76-4E53-6B5C-ECC5-E24B95C626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85435" y="3916482"/>
                <a:ext cx="716760" cy="46908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E049F3A3-8BD3-28AB-6D5A-BCDDE439303C}"/>
              </a:ext>
            </a:extLst>
          </p:cNvPr>
          <p:cNvSpPr/>
          <p:nvPr/>
        </p:nvSpPr>
        <p:spPr>
          <a:xfrm>
            <a:off x="3287688" y="4001294"/>
            <a:ext cx="451507" cy="3216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3FC1279-ECA8-D8F4-E6C7-F92523420151}"/>
                  </a:ext>
                </a:extLst>
              </p:cNvPr>
              <p:cNvSpPr txBox="1"/>
              <p:nvPr/>
            </p:nvSpPr>
            <p:spPr>
              <a:xfrm>
                <a:off x="3105005" y="3979482"/>
                <a:ext cx="105200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ea typeface="Cambria Math" panose="02040503050406030204" pitchFamily="18" charset="0"/>
                  </a:rPr>
                  <a:t>d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</m:t>
                    </m:r>
                    <m:r>
                      <a:rPr lang="en-US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1200" b="1" dirty="0"/>
                  <a:t>}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3FC1279-ECA8-D8F4-E6C7-F92523420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005" y="3979482"/>
                <a:ext cx="1052002" cy="276999"/>
              </a:xfrm>
              <a:prstGeom prst="rect">
                <a:avLst/>
              </a:prstGeom>
              <a:blipFill>
                <a:blip r:embed="rId5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97B5DC8-0075-6C7F-4E7A-918329E3FBB1}"/>
              </a:ext>
            </a:extLst>
          </p:cNvPr>
          <p:cNvSpPr/>
          <p:nvPr/>
        </p:nvSpPr>
        <p:spPr>
          <a:xfrm>
            <a:off x="6096000" y="2564904"/>
            <a:ext cx="3312368" cy="295232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33A51A-0CD6-6147-4165-3C65DC942DE6}"/>
              </a:ext>
            </a:extLst>
          </p:cNvPr>
          <p:cNvSpPr txBox="1"/>
          <p:nvPr/>
        </p:nvSpPr>
        <p:spPr>
          <a:xfrm>
            <a:off x="6566256" y="3375721"/>
            <a:ext cx="41382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effectLst/>
                <a:latin typeface="Times"/>
              </a:rPr>
              <a:t>Z(</a:t>
            </a:r>
            <a:r>
              <a:rPr lang="en-IN" sz="2400" b="1" dirty="0">
                <a:effectLst/>
                <a:latin typeface="Times"/>
              </a:rPr>
              <a:t>p</a:t>
            </a:r>
            <a:r>
              <a:rPr lang="en-IN" sz="2400" dirty="0">
                <a:effectLst/>
                <a:latin typeface="MTSYN"/>
              </a:rPr>
              <a:t>′)</a:t>
            </a:r>
            <a:r>
              <a:rPr lang="en-IN" sz="2400" dirty="0">
                <a:latin typeface="Times"/>
              </a:rPr>
              <a:t> </a:t>
            </a:r>
            <a:r>
              <a:rPr lang="en-IN" sz="2400" dirty="0">
                <a:effectLst/>
                <a:latin typeface="Times"/>
              </a:rPr>
              <a:t> neighbours of </a:t>
            </a:r>
            <a:r>
              <a:rPr lang="en-IN" sz="2400" b="1" dirty="0">
                <a:effectLst/>
                <a:latin typeface="Times"/>
              </a:rPr>
              <a:t>p</a:t>
            </a:r>
            <a:r>
              <a:rPr lang="en-IN" sz="2400" dirty="0">
                <a:effectLst/>
                <a:latin typeface="MTSYN"/>
              </a:rPr>
              <a:t>′</a:t>
            </a:r>
            <a:r>
              <a:rPr lang="en-IN" sz="2400" dirty="0">
                <a:effectLst/>
                <a:latin typeface="Times"/>
              </a:rPr>
              <a:t>, and </a:t>
            </a:r>
            <a:r>
              <a:rPr lang="en-IN" sz="2400" i="1" dirty="0">
                <a:effectLst/>
                <a:latin typeface="Times"/>
              </a:rPr>
              <a:t>d </a:t>
            </a:r>
            <a:r>
              <a:rPr lang="en-IN" sz="2400" dirty="0">
                <a:effectLst/>
                <a:latin typeface="Times"/>
              </a:rPr>
              <a:t>iterates over dimensions of . </a:t>
            </a:r>
            <a:endParaRPr lang="en-IN" sz="2400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30B39D9-3581-5069-4AA7-C9C55283B6FF}"/>
                  </a:ext>
                </a:extLst>
              </p:cNvPr>
              <p:cNvSpPr txBox="1"/>
              <p:nvPr/>
            </p:nvSpPr>
            <p:spPr>
              <a:xfrm>
                <a:off x="992539" y="4653136"/>
                <a:ext cx="8991893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f: fixed image, m: moving image , </a:t>
                </a:r>
                <a:r>
                  <a:rPr lang="en-IN" sz="2400" i="1" dirty="0">
                    <a:effectLst/>
                    <a:latin typeface="Times"/>
                  </a:rPr>
                  <a:t>m </a:t>
                </a:r>
                <a:r>
                  <a:rPr lang="en-IN" sz="2400" dirty="0">
                    <a:effectLst/>
                    <a:latin typeface="MTSYN"/>
                  </a:rPr>
                  <a:t>◦ </a:t>
                </a:r>
                <a:r>
                  <a:rPr lang="el-GR" sz="2400" dirty="0">
                    <a:effectLst/>
                    <a:latin typeface="RBLMI"/>
                  </a:rPr>
                  <a:t>φ</a:t>
                </a:r>
                <a:r>
                  <a:rPr lang="en-US" sz="2400" dirty="0">
                    <a:effectLst/>
                    <a:latin typeface="RBLMI"/>
                  </a:rPr>
                  <a:t> : Registered Image,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400" dirty="0">
                    <a:effectLst/>
                    <a:latin typeface="RBLMI"/>
                  </a:rPr>
                  <a:t> : Registration Field </a:t>
                </a:r>
              </a:p>
              <a:p>
                <a:r>
                  <a:rPr lang="en-US" sz="1800" b="0" dirty="0">
                    <a:ea typeface="Cambria Math" panose="020405030504060302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30B39D9-3581-5069-4AA7-C9C55283B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539" y="4653136"/>
                <a:ext cx="8991893" cy="1107996"/>
              </a:xfrm>
              <a:prstGeom prst="rect">
                <a:avLst/>
              </a:prstGeom>
              <a:blipFill>
                <a:blip r:embed="rId6"/>
                <a:stretch>
                  <a:fillRect l="-1128" t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0525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FD97D3B-FFD3-4B9C-FC28-08197078F0B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09600" y="908719"/>
                <a:ext cx="10972800" cy="921943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sz="3200" b="1" dirty="0"/>
                  <a:t>LOSS FUNCTION :</a:t>
                </a:r>
                <a:r>
                  <a:rPr lang="en-US" sz="3200" dirty="0"/>
                  <a:t>Unsupervised Loss Function 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𝑢𝑠</m:t>
                        </m:r>
                      </m:sub>
                    </m:sSub>
                  </m:oMath>
                </a14:m>
                <a:r>
                  <a:rPr lang="en-US" sz="2800" dirty="0"/>
                  <a:t>(</a:t>
                </a:r>
                <a:r>
                  <a:rPr lang="en-US" sz="2800" dirty="0" err="1"/>
                  <a:t>f,m</a:t>
                </a:r>
                <a:r>
                  <a:rPr lang="en-US" sz="2800" dirty="0"/>
                  <a:t>,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FD97D3B-FFD3-4B9C-FC28-08197078F0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09600" y="908719"/>
                <a:ext cx="10972800" cy="921943"/>
              </a:xfrm>
              <a:blipFill>
                <a:blip r:embed="rId2"/>
                <a:stretch>
                  <a:fillRect l="-1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D9825-2C99-31DC-D7C0-B7C1CD36D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060849"/>
            <a:ext cx="10972800" cy="446449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23F6E-E7FA-2DF4-766C-ED4F8AB4D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7</a:t>
            </a:fld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1AE0D3E-0184-1911-6430-075B38E4C4A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724" y="1957744"/>
            <a:ext cx="4003340" cy="8231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68928F2-DD96-EBD2-720F-428EB88E48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024" y="3627133"/>
            <a:ext cx="3816424" cy="148389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547F790-055D-F360-36C4-50E925CB013E}"/>
              </a:ext>
            </a:extLst>
          </p:cNvPr>
          <p:cNvSpPr txBox="1"/>
          <p:nvPr/>
        </p:nvSpPr>
        <p:spPr>
          <a:xfrm>
            <a:off x="965750" y="2980802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cross-correlation : </a:t>
            </a:r>
          </a:p>
          <a:p>
            <a:endParaRPr lang="en-US" dirty="0"/>
          </a:p>
        </p:txBody>
      </p:sp>
      <p:pic>
        <p:nvPicPr>
          <p:cNvPr id="39" name="Picture 38" descr="A black and white symbol&#10;&#10;Description automatically generated">
            <a:extLst>
              <a:ext uri="{FF2B5EF4-FFF2-40B4-BE49-F238E27FC236}">
                <a16:creationId xmlns:a16="http://schemas.microsoft.com/office/drawing/2014/main" id="{95C0144E-325D-A25F-B7B2-CB3EE8F248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182" y="3918894"/>
            <a:ext cx="3096344" cy="864096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679C8E88-2F22-7095-388B-14F1963FC45B}"/>
              </a:ext>
            </a:extLst>
          </p:cNvPr>
          <p:cNvSpPr/>
          <p:nvPr/>
        </p:nvSpPr>
        <p:spPr>
          <a:xfrm>
            <a:off x="7536160" y="2780928"/>
            <a:ext cx="1872208" cy="288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1E6979B-B25B-FA2E-9940-086CDD67E133}"/>
              </a:ext>
            </a:extLst>
          </p:cNvPr>
          <p:cNvSpPr txBox="1"/>
          <p:nvPr/>
        </p:nvSpPr>
        <p:spPr>
          <a:xfrm>
            <a:off x="7615064" y="2929814"/>
            <a:ext cx="208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Smoothing Loss: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9BCF8C-3FC0-6F0C-4B63-FCB5241DAF9D}"/>
              </a:ext>
            </a:extLst>
          </p:cNvPr>
          <p:cNvSpPr/>
          <p:nvPr/>
        </p:nvSpPr>
        <p:spPr>
          <a:xfrm>
            <a:off x="1559496" y="5301208"/>
            <a:ext cx="9173075" cy="1055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0D5C2FE-D135-FF85-FF1A-12669F3DC16E}"/>
                  </a:ext>
                </a:extLst>
              </p:cNvPr>
              <p:cNvSpPr txBox="1"/>
              <p:nvPr/>
            </p:nvSpPr>
            <p:spPr>
              <a:xfrm>
                <a:off x="1743968" y="5402738"/>
                <a:ext cx="845648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f: fixed image ,m: moving image , </a:t>
                </a:r>
                <a:r>
                  <a:rPr lang="en-IN" sz="1800" i="1" dirty="0">
                    <a:effectLst/>
                    <a:latin typeface="Times"/>
                  </a:rPr>
                  <a:t>m </a:t>
                </a:r>
                <a:r>
                  <a:rPr lang="en-IN" sz="1800" dirty="0">
                    <a:effectLst/>
                    <a:latin typeface="MTSYN"/>
                  </a:rPr>
                  <a:t>◦ </a:t>
                </a:r>
                <a:r>
                  <a:rPr lang="el-GR" sz="1800" dirty="0">
                    <a:effectLst/>
                    <a:latin typeface="RBLMI"/>
                  </a:rPr>
                  <a:t>φ</a:t>
                </a:r>
                <a:r>
                  <a:rPr lang="en-US" sz="1800" dirty="0">
                    <a:effectLst/>
                    <a:latin typeface="RBLMI"/>
                  </a:rPr>
                  <a:t> : Registered Image,</a:t>
                </a:r>
                <a:r>
                  <a:rPr lang="en-US" sz="18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800" dirty="0">
                    <a:effectLst/>
                    <a:latin typeface="RBLMI"/>
                  </a:rPr>
                  <a:t> : Registration Field ,</a:t>
                </a:r>
              </a:p>
              <a:p>
                <a:r>
                  <a:rPr lang="en-US" sz="1800" dirty="0">
                    <a:effectLst/>
                    <a:latin typeface="RBLMI"/>
                  </a:rPr>
                  <a:t>f(p): intensity at that pixel p,</a:t>
                </a:r>
                <a:r>
                  <a:rPr lang="en-IN" sz="1800" dirty="0">
                    <a:effectLst/>
                    <a:latin typeface="Times"/>
                  </a:rPr>
                  <a:t> </a:t>
                </a:r>
                <a:r>
                  <a:rPr lang="en-IN" b="0" i="0" u="none" strike="noStrike" dirty="0">
                    <a:solidFill>
                      <a:srgbClr val="0D0D0D"/>
                    </a:solidFill>
                    <a:effectLst/>
                    <a:latin typeface="KaTeX_Main"/>
                  </a:rPr>
                  <a:t>∀</a:t>
                </a:r>
                <a:r>
                  <a:rPr lang="en-IN" b="0" i="1" u="none" strike="noStrike" dirty="0">
                    <a:solidFill>
                      <a:srgbClr val="0D0D0D"/>
                    </a:solidFill>
                    <a:effectLst/>
                    <a:latin typeface="KaTeX_Math"/>
                  </a:rPr>
                  <a:t>p</a:t>
                </a:r>
                <a:r>
                  <a:rPr lang="en-IN" b="0" i="0" u="none" strike="noStrike" dirty="0">
                    <a:solidFill>
                      <a:srgbClr val="0D0D0D"/>
                    </a:solidFill>
                    <a:effectLst/>
                    <a:latin typeface="KaTeX_Main"/>
                  </a:rPr>
                  <a:t>∈</a:t>
                </a:r>
                <a:r>
                  <a:rPr lang="el-GR" b="0" i="0" u="none" strike="noStrike" dirty="0">
                    <a:solidFill>
                      <a:srgbClr val="0D0D0D"/>
                    </a:solidFill>
                    <a:effectLst/>
                    <a:latin typeface="KaTeX_Main"/>
                  </a:rPr>
                  <a:t>Ω</a:t>
                </a:r>
                <a:r>
                  <a:rPr lang="en-US" b="0" i="0" u="none" strike="noStrike" dirty="0">
                    <a:solidFill>
                      <a:srgbClr val="0D0D0D"/>
                    </a:solidFill>
                    <a:effectLst/>
                    <a:latin typeface="KaTeX_Main"/>
                  </a:rPr>
                  <a:t> </a:t>
                </a:r>
                <a:r>
                  <a:rPr lang="en-US" dirty="0">
                    <a:solidFill>
                      <a:srgbClr val="0D0D0D"/>
                    </a:solidFill>
                    <a:latin typeface="KaTeX_Main"/>
                  </a:rPr>
                  <a:t>: </a:t>
                </a:r>
                <a:r>
                  <a:rPr lang="en-IN" b="0" i="1" u="none" strike="noStrike" dirty="0">
                    <a:solidFill>
                      <a:srgbClr val="0D0D0D"/>
                    </a:solidFill>
                    <a:effectLst/>
                    <a:latin typeface="KaTeX_Math"/>
                  </a:rPr>
                  <a:t>u</a:t>
                </a:r>
                <a:r>
                  <a:rPr lang="en-IN" b="0" i="0" u="none" strike="noStrike" dirty="0">
                    <a:solidFill>
                      <a:srgbClr val="0D0D0D"/>
                    </a:solidFill>
                    <a:effectLst/>
                    <a:latin typeface="KaTeX_Main"/>
                  </a:rPr>
                  <a:t>(</a:t>
                </a:r>
                <a:r>
                  <a:rPr lang="en-IN" b="0" i="1" u="none" strike="noStrike" dirty="0">
                    <a:solidFill>
                      <a:srgbClr val="0D0D0D"/>
                    </a:solidFill>
                    <a:effectLst/>
                    <a:latin typeface="KaTeX_Math"/>
                  </a:rPr>
                  <a:t>p</a:t>
                </a:r>
                <a:r>
                  <a:rPr lang="en-IN" b="0" i="0" u="none" strike="noStrike" dirty="0">
                    <a:solidFill>
                      <a:srgbClr val="0D0D0D"/>
                    </a:solidFill>
                    <a:effectLst/>
                    <a:latin typeface="KaTeX_Main"/>
                  </a:rPr>
                  <a:t>)=displacement | </a:t>
                </a:r>
                <a:r>
                  <a:rPr lang="en-IN" b="0" i="1" u="none" strike="noStrike" dirty="0">
                    <a:solidFill>
                      <a:srgbClr val="0D0D0D"/>
                    </a:solidFill>
                    <a:effectLst/>
                    <a:latin typeface="KaTeX_Math"/>
                  </a:rPr>
                  <a:t>f</a:t>
                </a:r>
                <a:r>
                  <a:rPr lang="en-IN" b="0" i="0" u="none" strike="noStrike" dirty="0">
                    <a:solidFill>
                      <a:srgbClr val="0D0D0D"/>
                    </a:solidFill>
                    <a:effectLst/>
                    <a:latin typeface="KaTeX_Main"/>
                  </a:rPr>
                  <a:t>(</a:t>
                </a:r>
                <a:r>
                  <a:rPr lang="en-IN" b="0" i="1" u="none" strike="noStrike" dirty="0">
                    <a:solidFill>
                      <a:srgbClr val="0D0D0D"/>
                    </a:solidFill>
                    <a:effectLst/>
                    <a:latin typeface="KaTeX_Math"/>
                  </a:rPr>
                  <a:t>p</a:t>
                </a:r>
                <a:r>
                  <a:rPr lang="en-IN" b="0" i="0" u="none" strike="noStrike" dirty="0">
                    <a:solidFill>
                      <a:srgbClr val="0D0D0D"/>
                    </a:solidFill>
                    <a:effectLst/>
                    <a:latin typeface="KaTeX_Main"/>
                  </a:rPr>
                  <a:t>)≈[</a:t>
                </a:r>
                <a:r>
                  <a:rPr lang="en-IN" b="0" i="1" u="none" strike="noStrike" dirty="0">
                    <a:solidFill>
                      <a:srgbClr val="0D0D0D"/>
                    </a:solidFill>
                    <a:effectLst/>
                    <a:latin typeface="KaTeX_Math"/>
                  </a:rPr>
                  <a:t>m</a:t>
                </a:r>
                <a:r>
                  <a:rPr lang="en-IN" b="0" i="0" u="none" strike="noStrike" dirty="0">
                    <a:solidFill>
                      <a:srgbClr val="0D0D0D"/>
                    </a:solidFill>
                    <a:effectLst/>
                    <a:latin typeface="KaTeX_Main"/>
                  </a:rPr>
                  <a:t>∘</a:t>
                </a:r>
                <a:r>
                  <a:rPr lang="el-GR" b="0" i="1" u="none" strike="noStrike" dirty="0">
                    <a:solidFill>
                      <a:srgbClr val="0D0D0D"/>
                    </a:solidFill>
                    <a:effectLst/>
                    <a:latin typeface="KaTeX_Math"/>
                  </a:rPr>
                  <a:t>φ</a:t>
                </a:r>
                <a:r>
                  <a:rPr lang="el-GR" b="0" i="0" u="none" strike="noStrike" dirty="0">
                    <a:solidFill>
                      <a:srgbClr val="0D0D0D"/>
                    </a:solidFill>
                    <a:effectLst/>
                    <a:latin typeface="KaTeX_Main"/>
                  </a:rPr>
                  <a:t>](</a:t>
                </a:r>
                <a:r>
                  <a:rPr lang="en-IN" b="0" i="1" u="none" strike="noStrike" dirty="0">
                    <a:solidFill>
                      <a:srgbClr val="0D0D0D"/>
                    </a:solidFill>
                    <a:effectLst/>
                    <a:latin typeface="KaTeX_Math"/>
                  </a:rPr>
                  <a:t>p</a:t>
                </a:r>
                <a:r>
                  <a:rPr lang="en-IN" b="0" i="0" u="none" strike="noStrike" dirty="0">
                    <a:solidFill>
                      <a:srgbClr val="0D0D0D"/>
                    </a:solidFill>
                    <a:effectLst/>
                    <a:latin typeface="KaTeX_Main"/>
                  </a:rPr>
                  <a:t>)</a:t>
                </a:r>
                <a:r>
                  <a:rPr lang="en-IN" sz="1800" dirty="0">
                    <a:effectLst/>
                    <a:latin typeface="Times"/>
                  </a:rPr>
                  <a:t> ,</a:t>
                </a:r>
                <a:r>
                  <a:rPr lang="el-GR" sz="1800" dirty="0">
                    <a:effectLst/>
                    <a:latin typeface="RBLMI"/>
                  </a:rPr>
                  <a:t> φ </a:t>
                </a:r>
                <a:r>
                  <a:rPr lang="el-GR" sz="1800" dirty="0">
                    <a:effectLst/>
                    <a:latin typeface="MTSYN"/>
                  </a:rPr>
                  <a:t>= </a:t>
                </a:r>
                <a:r>
                  <a:rPr lang="en-IN" sz="1800" i="1" dirty="0">
                    <a:effectLst/>
                    <a:latin typeface="Times"/>
                  </a:rPr>
                  <a:t>I d </a:t>
                </a:r>
                <a:r>
                  <a:rPr lang="en-IN" sz="1800" dirty="0">
                    <a:effectLst/>
                    <a:latin typeface="MTSYN"/>
                  </a:rPr>
                  <a:t>+ </a:t>
                </a:r>
                <a:r>
                  <a:rPr lang="en-IN" sz="1800" b="1" dirty="0">
                    <a:effectLst/>
                    <a:latin typeface="Times"/>
                  </a:rPr>
                  <a:t>u </a:t>
                </a:r>
                <a:r>
                  <a:rPr lang="en-IN" sz="1800" dirty="0">
                    <a:effectLst/>
                    <a:latin typeface="Times"/>
                  </a:rPr>
                  <a:t>is formed using an identity transform and </a:t>
                </a:r>
                <a:r>
                  <a:rPr lang="en-IN" sz="1800" b="1" dirty="0">
                    <a:effectLst/>
                    <a:latin typeface="Times"/>
                  </a:rPr>
                  <a:t>u</a:t>
                </a:r>
                <a:r>
                  <a:rPr lang="en-IN" sz="1800" dirty="0">
                    <a:effectLst/>
                    <a:latin typeface="Times"/>
                  </a:rPr>
                  <a:t>. </a:t>
                </a:r>
                <a:endParaRPr lang="en-IN" dirty="0"/>
              </a:p>
              <a:p>
                <a:endParaRPr lang="en-IN" dirty="0"/>
              </a:p>
              <a:p>
                <a:endParaRPr lang="el-GR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0D5C2FE-D135-FF85-FF1A-12669F3DC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968" y="5402738"/>
                <a:ext cx="8456488" cy="1754326"/>
              </a:xfrm>
              <a:prstGeom prst="rect">
                <a:avLst/>
              </a:prstGeom>
              <a:blipFill>
                <a:blip r:embed="rId6"/>
                <a:stretch>
                  <a:fillRect l="-600" t="-1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CADD518A-78BE-2227-E8C3-5963A3351260}"/>
              </a:ext>
            </a:extLst>
          </p:cNvPr>
          <p:cNvSpPr/>
          <p:nvPr/>
        </p:nvSpPr>
        <p:spPr>
          <a:xfrm>
            <a:off x="8040216" y="2195572"/>
            <a:ext cx="3024336" cy="36933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02C1AFD-B401-DDA0-5380-905EC0936263}"/>
                  </a:ext>
                </a:extLst>
              </p:cNvPr>
              <p:cNvSpPr txBox="1"/>
              <p:nvPr/>
            </p:nvSpPr>
            <p:spPr>
              <a:xfrm>
                <a:off x="8112224" y="2195572"/>
                <a:ext cx="302433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m:rPr>
                          <m:nor/>
                        </m:rPr>
                        <a:rPr lang="el-GR"/>
                        <m:t> </m:t>
                      </m:r>
                      <m:r>
                        <m:rPr>
                          <m:nor/>
                        </m:rPr>
                        <a:rPr lang="en-IN"/>
                        <m:t> </m:t>
                      </m:r>
                      <m:r>
                        <m:rPr>
                          <m:nor/>
                        </m:rPr>
                        <a:rPr lang="en-IN"/>
                        <m:t>regularization</m:t>
                      </m:r>
                      <m:r>
                        <m:rPr>
                          <m:nor/>
                        </m:rPr>
                        <a:rPr lang="en-IN"/>
                        <m:t> </m:t>
                      </m:r>
                      <m:r>
                        <m:rPr>
                          <m:nor/>
                        </m:rPr>
                        <a:rPr lang="en-IN"/>
                        <m:t>paramete</m:t>
                      </m:r>
                      <m:r>
                        <m:rPr>
                          <m:nor/>
                        </m:rPr>
                        <a:rPr lang="en-US" b="0" i="0" smtClean="0"/>
                        <m:t>r</m:t>
                      </m:r>
                      <m:r>
                        <m:rPr>
                          <m:nor/>
                        </m:rPr>
                        <a:rPr lang="en-IN"/>
                        <m:t> </m:t>
                      </m:r>
                    </m:oMath>
                  </m:oMathPara>
                </a14:m>
                <a:endParaRPr lang="en-I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02C1AFD-B401-DDA0-5380-905EC0936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224" y="2195572"/>
                <a:ext cx="3024336" cy="646331"/>
              </a:xfrm>
              <a:prstGeom prst="rect">
                <a:avLst/>
              </a:prstGeom>
              <a:blipFill>
                <a:blip r:embed="rId7"/>
                <a:stretch>
                  <a:fillRect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5994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B5F43-10C4-886E-6D04-B75676BBC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8720"/>
            <a:ext cx="10515600" cy="781968"/>
          </a:xfrm>
        </p:spPr>
        <p:txBody>
          <a:bodyPr/>
          <a:lstStyle/>
          <a:p>
            <a:pPr algn="l"/>
            <a:r>
              <a:rPr lang="en-US" b="1" dirty="0"/>
              <a:t>Experiment 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06CD9-1131-751E-F82A-924921C37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1200" b="1" dirty="0"/>
              <a:t>Dataset:</a:t>
            </a:r>
          </a:p>
          <a:p>
            <a:pPr>
              <a:lnSpc>
                <a:spcPct val="120000"/>
              </a:lnSpc>
            </a:pPr>
            <a:r>
              <a:rPr lang="en-IN" sz="9600" b="0" i="0" u="none" strike="noStrike" dirty="0">
                <a:effectLst/>
                <a:latin typeface="Helvetica Neue" panose="02000503000000020004" pitchFamily="2" charset="0"/>
              </a:rPr>
              <a:t> FIRE: Fundus Image Registration Dataset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IN" sz="9600" b="1" dirty="0">
                <a:latin typeface="Helvetica Neue" panose="02000503000000020004" pitchFamily="2" charset="0"/>
              </a:rPr>
              <a:t>Hyper parameters:</a:t>
            </a:r>
          </a:p>
          <a:p>
            <a:pPr>
              <a:lnSpc>
                <a:spcPct val="120000"/>
              </a:lnSpc>
            </a:pPr>
            <a:r>
              <a:rPr lang="en-IN" sz="9600" dirty="0">
                <a:latin typeface="Helvetica Neue" panose="02000503000000020004" pitchFamily="2" charset="0"/>
              </a:rPr>
              <a:t>Learning rate: 1e-4</a:t>
            </a:r>
          </a:p>
          <a:p>
            <a:pPr>
              <a:lnSpc>
                <a:spcPct val="120000"/>
              </a:lnSpc>
            </a:pPr>
            <a:r>
              <a:rPr lang="en-IN" sz="9600" dirty="0">
                <a:latin typeface="Helvetica Neue" panose="02000503000000020004" pitchFamily="2" charset="0"/>
              </a:rPr>
              <a:t>Batch size: 1</a:t>
            </a:r>
          </a:p>
          <a:p>
            <a:pPr>
              <a:lnSpc>
                <a:spcPct val="120000"/>
              </a:lnSpc>
            </a:pPr>
            <a:r>
              <a:rPr lang="en-IN" sz="9600" dirty="0">
                <a:latin typeface="Helvetica Neue" panose="02000503000000020004" pitchFamily="2" charset="0"/>
              </a:rPr>
              <a:t>Optimizer: Adam</a:t>
            </a:r>
          </a:p>
          <a:p>
            <a:pPr>
              <a:lnSpc>
                <a:spcPct val="120000"/>
              </a:lnSpc>
            </a:pPr>
            <a:r>
              <a:rPr lang="en-IN" sz="9600" dirty="0">
                <a:latin typeface="Helvetica Neue" panose="02000503000000020004" pitchFamily="2" charset="0"/>
              </a:rPr>
              <a:t>Loss function: Unsupervised Loss Function</a:t>
            </a:r>
          </a:p>
          <a:p>
            <a:pPr>
              <a:lnSpc>
                <a:spcPct val="120000"/>
              </a:lnSpc>
            </a:pPr>
            <a:r>
              <a:rPr lang="en-IN" sz="9600" dirty="0">
                <a:latin typeface="Helvetica Neue" panose="02000503000000020004" pitchFamily="2" charset="0"/>
              </a:rPr>
              <a:t>𝜆:  regularization parameter - 0.01</a:t>
            </a:r>
          </a:p>
          <a:p>
            <a:endParaRPr lang="en-IN" sz="9600" dirty="0">
              <a:latin typeface="Helvetica Neue" panose="02000503000000020004" pitchFamily="2" charset="0"/>
            </a:endParaRPr>
          </a:p>
          <a:p>
            <a:endParaRPr lang="en-IN" sz="9600" dirty="0">
              <a:solidFill>
                <a:schemeClr val="accent1">
                  <a:lumMod val="75000"/>
                </a:schemeClr>
              </a:solidFill>
              <a:latin typeface="Helvetica Neue" panose="02000503000000020004" pitchFamily="2" charset="0"/>
            </a:endParaRPr>
          </a:p>
          <a:p>
            <a:endParaRPr lang="en-IN" dirty="0">
              <a:solidFill>
                <a:schemeClr val="accent1">
                  <a:lumMod val="75000"/>
                </a:schemeClr>
              </a:solidFill>
              <a:latin typeface="Helvetica Neue" panose="02000503000000020004" pitchFamily="2" charset="0"/>
            </a:endParaRPr>
          </a:p>
          <a:p>
            <a:endParaRPr lang="en-IN" dirty="0">
              <a:solidFill>
                <a:schemeClr val="accent1">
                  <a:lumMod val="75000"/>
                </a:schemeClr>
              </a:solidFill>
              <a:latin typeface="Helvetica Neue" panose="02000503000000020004" pitchFamily="2" charset="0"/>
            </a:endParaRPr>
          </a:p>
          <a:p>
            <a:endParaRPr lang="en-IN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endParaRPr lang="en-IN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IN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</a:p>
          <a:p>
            <a:pPr marL="0" indent="0">
              <a:buNone/>
            </a:pPr>
            <a:endParaRPr lang="en-IN" b="0" i="0" u="none" strike="noStrike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6DF68-6F6A-1577-104D-691340F62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2EE5C-0346-A0E5-0560-00B59AD08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5AC6-8FFC-4A4E-80CE-34B57764A33F}" type="slidenum">
              <a:rPr lang="en-IN" smtClean="0"/>
              <a:pPr/>
              <a:t>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0506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3577</TotalTime>
  <Words>862</Words>
  <Application>Microsoft Macintosh PowerPoint</Application>
  <PresentationFormat>Widescreen</PresentationFormat>
  <Paragraphs>180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5" baseType="lpstr">
      <vt:lpstr>Arial</vt:lpstr>
      <vt:lpstr>Bahnschrift Light Condensed</vt:lpstr>
      <vt:lpstr>Bahnschrift SemiBold SemiConden</vt:lpstr>
      <vt:lpstr>Calibri</vt:lpstr>
      <vt:lpstr>Calibri Light</vt:lpstr>
      <vt:lpstr>Cambria Math</vt:lpstr>
      <vt:lpstr>Chalkduster</vt:lpstr>
      <vt:lpstr>Helvetica</vt:lpstr>
      <vt:lpstr>Helvetica Neue</vt:lpstr>
      <vt:lpstr>KaTeX_Main</vt:lpstr>
      <vt:lpstr>KaTeX_Math</vt:lpstr>
      <vt:lpstr>MTSYN</vt:lpstr>
      <vt:lpstr>RBLMI</vt:lpstr>
      <vt:lpstr>Segoe UI</vt:lpstr>
      <vt:lpstr>Söhne</vt:lpstr>
      <vt:lpstr>Times</vt:lpstr>
      <vt:lpstr>Wingdings</vt:lpstr>
      <vt:lpstr>Office 2013 - 2022 Theme</vt:lpstr>
      <vt:lpstr>A Learning Framework  for Deformable Medical  Image Registration  </vt:lpstr>
      <vt:lpstr>PRESENTED BY</vt:lpstr>
      <vt:lpstr>Contents:</vt:lpstr>
      <vt:lpstr>Introduction:</vt:lpstr>
      <vt:lpstr>METHOD: </vt:lpstr>
      <vt:lpstr> Unet Architecture :</vt:lpstr>
      <vt:lpstr>Spatial Transformation Function :</vt:lpstr>
      <vt:lpstr>LOSS FUNCTION :Unsupervised Loss Function ( L_us(f,m,ϕ))</vt:lpstr>
      <vt:lpstr>Experiment :</vt:lpstr>
      <vt:lpstr>Model Summary:</vt:lpstr>
      <vt:lpstr>Model Summary</vt:lpstr>
      <vt:lpstr>RESULTS:</vt:lpstr>
      <vt:lpstr>Results :</vt:lpstr>
      <vt:lpstr>RESULTS : (with checkerboard image)</vt:lpstr>
      <vt:lpstr>Conclusion:</vt:lpstr>
      <vt:lpstr>References 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Recalibrating Fully Convolutional Networks with Spatial and Channel ‘Squeeze &amp; Excitation’ Blocks</dc:title>
  <dc:creator>Satyabrata Pradhan</dc:creator>
  <cp:lastModifiedBy>Amudala Ramyasri</cp:lastModifiedBy>
  <cp:revision>62</cp:revision>
  <cp:lastPrinted>2016-07-14T11:15:56Z</cp:lastPrinted>
  <dcterms:created xsi:type="dcterms:W3CDTF">2024-03-08T17:20:54Z</dcterms:created>
  <dcterms:modified xsi:type="dcterms:W3CDTF">2024-04-15T16:21:54Z</dcterms:modified>
</cp:coreProperties>
</file>